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F662E-0C9A-63CC-EA59-3C9433A48A34}" v="1479" dt="2024-09-09T09:29:09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08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51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79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1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16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8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67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8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1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04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4F7F1F-C0DD-4806-A10C-54AB154CE8DE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6923A9-CC12-47D4-B5DE-0F133B0B8A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5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6D686F-23A3-42CB-D493-F16549ABB31C}"/>
              </a:ext>
            </a:extLst>
          </p:cNvPr>
          <p:cNvSpPr txBox="1"/>
          <p:nvPr/>
        </p:nvSpPr>
        <p:spPr>
          <a:xfrm>
            <a:off x="-9461" y="3573017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r-HR" sz="2800" dirty="0">
                <a:latin typeface="Calibri"/>
                <a:ea typeface="Calibri"/>
                <a:cs typeface="Calibri"/>
              </a:rPr>
              <a:t>dr. sc. Kristina Posavec</a:t>
            </a:r>
            <a:endParaRPr lang="sr-Latn-RS" dirty="0"/>
          </a:p>
          <a:p>
            <a:pPr algn="ctr"/>
            <a:r>
              <a:rPr lang="hr-HR" sz="2000" dirty="0">
                <a:latin typeface="Calibri"/>
                <a:ea typeface="Calibri"/>
                <a:cs typeface="Calibri"/>
              </a:rPr>
              <a:t>Institut za istraživanje migracija, Zagreb, Hrvatska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0" y="1662663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r-HR" sz="4000" dirty="0">
                <a:latin typeface="Georgia"/>
              </a:rPr>
              <a:t>Korištenje generativne umjetne inteligencije za poučavanju hrvatskoga kao drugoga jezika</a:t>
            </a:r>
            <a:endParaRPr lang="sr-Latn-RS" dirty="0"/>
          </a:p>
        </p:txBody>
      </p:sp>
      <p:pic>
        <p:nvPicPr>
          <p:cNvPr id="2049" name="Slika 1" descr="Slika na kojoj se prikazuje snimka zaslona, Font, grafika, grafički dizajn&#10;&#10;Opis je automatski generiran">
            <a:extLst>
              <a:ext uri="{FF2B5EF4-FFF2-40B4-BE49-F238E27FC236}">
                <a16:creationId xmlns:a16="http://schemas.microsoft.com/office/drawing/2014/main" id="{4C6ABD9E-2311-F443-8A6D-242F103E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9" y="6068361"/>
            <a:ext cx="1341154" cy="6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2" descr="Slika na kojoj se prikazuje simbol, tekst, Font, Trokut&#10;&#10;Opis je automatski generiran">
            <a:extLst>
              <a:ext uri="{FF2B5EF4-FFF2-40B4-BE49-F238E27FC236}">
                <a16:creationId xmlns:a16="http://schemas.microsoft.com/office/drawing/2014/main" id="{81986A3D-C355-ADED-758A-4C406774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17" y="5943705"/>
            <a:ext cx="729117" cy="7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Slika 1" descr="Slika na kojoj se prikazuje krug, logotip, Font, tekst&#10;&#10;Opis je automatski generiran">
            <a:extLst>
              <a:ext uri="{FF2B5EF4-FFF2-40B4-BE49-F238E27FC236}">
                <a16:creationId xmlns:a16="http://schemas.microsoft.com/office/drawing/2014/main" id="{AA1C69BA-156D-530C-E2FE-42746230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" y="5843150"/>
            <a:ext cx="1043758" cy="10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A124B7C-2020-A643-4A91-D9B0E086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201CEC-605F-0D0D-CBCB-310567C8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6D686F-23A3-42CB-D493-F16549ABB31C}"/>
              </a:ext>
            </a:extLst>
          </p:cNvPr>
          <p:cNvSpPr txBox="1"/>
          <p:nvPr/>
        </p:nvSpPr>
        <p:spPr>
          <a:xfrm>
            <a:off x="694764" y="1554972"/>
            <a:ext cx="1080247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000" b="1" dirty="0">
                <a:latin typeface="Calibri"/>
                <a:ea typeface="Calibri"/>
                <a:cs typeface="Calibri"/>
              </a:rPr>
              <a:t>Definicija Europskog parlamenta:</a:t>
            </a:r>
            <a:endParaRPr lang="sr-Latn-RS" b="1" dirty="0"/>
          </a:p>
          <a:p>
            <a:endParaRPr lang="hr-HR" sz="2000" b="1" dirty="0">
              <a:latin typeface="Calibri"/>
              <a:ea typeface="Calibri"/>
              <a:cs typeface="Calibri"/>
            </a:endParaRPr>
          </a:p>
          <a:p>
            <a:r>
              <a:rPr lang="hr-HR" sz="2000" dirty="0">
                <a:latin typeface="Calibri"/>
                <a:ea typeface="Calibri"/>
                <a:cs typeface="Calibri"/>
              </a:rPr>
              <a:t>Umjetna inteligencija je sposobnost nekog uređaja da oponaša ljudske aktivnosti poput zaključivanja, učenja, planiranja i kreativnosti.</a:t>
            </a:r>
            <a:endParaRPr lang="hr-HR" dirty="0"/>
          </a:p>
          <a:p>
            <a:endParaRPr lang="hr-H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hr-HR" sz="2000" dirty="0">
                <a:latin typeface="Calibri"/>
                <a:ea typeface="Calibri"/>
                <a:cs typeface="Calibri"/>
              </a:rPr>
              <a:t>Inteligentno računalno potpomognuto učenje jezika </a:t>
            </a:r>
            <a:r>
              <a:rPr lang="hr-HR" sz="2000" b="1" dirty="0">
                <a:latin typeface="Calibri"/>
                <a:ea typeface="Calibri"/>
                <a:cs typeface="Calibri"/>
              </a:rPr>
              <a:t>(ICALL) </a:t>
            </a:r>
            <a:r>
              <a:rPr lang="hr-HR" sz="2000" dirty="0">
                <a:latin typeface="Calibri"/>
                <a:ea typeface="Calibri"/>
                <a:cs typeface="Calibri"/>
              </a:rPr>
              <a:t>je okvir za razmišljanje o tome kako se alati za učenje jezika pomoću umjetne inteligencije mogu izraditi i koristiti.</a:t>
            </a:r>
            <a:endParaRPr lang="hr-HR" dirty="0">
              <a:latin typeface="Calibri"/>
              <a:ea typeface="Calibri"/>
              <a:cs typeface="Calibri"/>
            </a:endParaRPr>
          </a:p>
          <a:p>
            <a:endParaRPr lang="hr-H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>
                <a:latin typeface="Georgia"/>
              </a:rPr>
              <a:t>Umjetna inteligencija</a:t>
            </a:r>
            <a:endParaRPr lang="sr-Latn-RS" dirty="0"/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6D686F-23A3-42CB-D493-F16549ABB31C}"/>
              </a:ext>
            </a:extLst>
          </p:cNvPr>
          <p:cNvSpPr txBox="1"/>
          <p:nvPr/>
        </p:nvSpPr>
        <p:spPr>
          <a:xfrm>
            <a:off x="694764" y="1554972"/>
            <a:ext cx="10802471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r-HR" sz="2000" dirty="0">
                <a:latin typeface="Calibri"/>
                <a:ea typeface="Calibri"/>
                <a:cs typeface="Calibri"/>
              </a:rPr>
              <a:t>Vrste AI alata za učenje jezika (De la 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Vall</a:t>
            </a:r>
            <a:r>
              <a:rPr lang="hr-HR" sz="2000" dirty="0">
                <a:latin typeface="Calibri"/>
                <a:ea typeface="Calibri"/>
                <a:cs typeface="Calibri"/>
              </a:rPr>
              <a:t> &amp; 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Araya</a:t>
            </a:r>
            <a:r>
              <a:rPr lang="hr-HR" sz="2000" dirty="0">
                <a:latin typeface="Calibri"/>
                <a:ea typeface="Calibri"/>
                <a:cs typeface="Calibri"/>
              </a:rPr>
              <a:t>, 2023, p. 7571):</a:t>
            </a:r>
            <a:endParaRPr lang="sr-Latn-RS" dirty="0"/>
          </a:p>
          <a:p>
            <a:pPr marL="800100" lvl="1" indent="-342900">
              <a:buFont typeface="Courier New"/>
              <a:buChar char="o"/>
            </a:pPr>
            <a:r>
              <a:rPr lang="hr-HR" sz="2000" b="1" dirty="0">
                <a:latin typeface="Calibri"/>
                <a:ea typeface="Calibri"/>
                <a:cs typeface="Calibri"/>
              </a:rPr>
              <a:t>ALATI ZA STROJNO PREVOĐENJE</a:t>
            </a:r>
            <a:endParaRPr lang="hr-HR" b="1" dirty="0">
              <a:latin typeface="Calibri"/>
              <a:ea typeface="Calibri"/>
              <a:cs typeface="Calibri"/>
            </a:endParaRPr>
          </a:p>
          <a:p>
            <a:pPr marL="1257300" lvl="2" indent="-342900">
              <a:buFont typeface="Wingdings"/>
              <a:buChar char="§"/>
            </a:pPr>
            <a:r>
              <a:rPr lang="hr-HR" sz="2000" dirty="0">
                <a:latin typeface="Calibri"/>
                <a:ea typeface="Calibri"/>
                <a:cs typeface="Calibri"/>
              </a:rPr>
              <a:t>Koriste AI algoritme za automatski prijevod teksta ili govora s jednog jezika na drugi u stvarnom vremenu, npr. Google 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Translate</a:t>
            </a:r>
            <a:r>
              <a:rPr lang="hr-HR" sz="2000" dirty="0">
                <a:latin typeface="Calibri"/>
                <a:ea typeface="Calibri"/>
                <a:cs typeface="Calibri"/>
              </a:rPr>
              <a:t> i Bing Translator</a:t>
            </a:r>
            <a:endParaRPr lang="hr-HR" dirty="0"/>
          </a:p>
          <a:p>
            <a:pPr marL="800100" lvl="1" indent="-342900">
              <a:buFont typeface="Courier New"/>
              <a:buChar char="o"/>
            </a:pPr>
            <a:r>
              <a:rPr lang="hr-HR" sz="2000" b="1" dirty="0">
                <a:latin typeface="Calibri"/>
                <a:ea typeface="Calibri"/>
                <a:cs typeface="Calibri"/>
              </a:rPr>
              <a:t>SUSTAVI ZA POUČAVANJE JEZIKA</a:t>
            </a:r>
            <a:endParaRPr lang="hr-HR" b="1" dirty="0"/>
          </a:p>
          <a:p>
            <a:pPr marL="1257300" lvl="2" indent="-342900">
              <a:buFont typeface="Wingdings"/>
              <a:buChar char="§"/>
            </a:pPr>
            <a:r>
              <a:rPr lang="hr-HR" sz="2000" dirty="0">
                <a:latin typeface="Calibri"/>
                <a:ea typeface="Calibri"/>
                <a:cs typeface="Calibri"/>
              </a:rPr>
              <a:t>Ovi alati koriste AI algoritme kako bi korisnicima pružili personalizirane lekcije i povratne informacije</a:t>
            </a:r>
            <a:endParaRPr lang="hr-HR" dirty="0"/>
          </a:p>
          <a:p>
            <a:pPr marL="1257300" lvl="2" indent="-342900">
              <a:buFont typeface="Wingdings"/>
              <a:buChar char="§"/>
            </a:pPr>
            <a:r>
              <a:rPr lang="hr-HR" sz="2000" dirty="0">
                <a:latin typeface="Calibri"/>
                <a:ea typeface="Calibri"/>
                <a:cs typeface="Calibri"/>
              </a:rPr>
              <a:t>Mogu uključivati interaktivne lekcije, vježbe i kvizove kako bi pomogli učenicima da poboljšaju svoju gramatiku, vokabular i govorne vještine, npr. 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Duolingo</a:t>
            </a:r>
            <a:r>
              <a:rPr lang="hr-HR" sz="2000" dirty="0">
                <a:latin typeface="Calibri"/>
                <a:ea typeface="Calibri"/>
                <a:cs typeface="Calibri"/>
              </a:rPr>
              <a:t> i 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Rosetta</a:t>
            </a:r>
            <a:r>
              <a:rPr lang="hr-HR" sz="2000" dirty="0">
                <a:latin typeface="Calibri"/>
                <a:ea typeface="Calibri"/>
                <a:cs typeface="Calibri"/>
              </a:rPr>
              <a:t> Stone</a:t>
            </a:r>
            <a:endParaRPr lang="hr-HR" dirty="0"/>
          </a:p>
          <a:p>
            <a:pPr marL="800100" lvl="1" indent="-342900">
              <a:buFont typeface="Courier New"/>
              <a:buChar char="o"/>
            </a:pPr>
            <a:r>
              <a:rPr lang="hr-HR" sz="2000" b="1" dirty="0">
                <a:latin typeface="Calibri"/>
                <a:ea typeface="Calibri"/>
                <a:cs typeface="Calibri"/>
              </a:rPr>
              <a:t>SUSTAVI ZA GENERIRANJE JEZIKA</a:t>
            </a:r>
            <a:endParaRPr lang="hr-HR" b="1" dirty="0">
              <a:latin typeface="Aptos" panose="02110004020202020204"/>
              <a:ea typeface="Calibri"/>
              <a:cs typeface="Calibri"/>
            </a:endParaRPr>
          </a:p>
          <a:p>
            <a:pPr marL="1257300" lvl="2" indent="-342900">
              <a:buFont typeface="Wingdings"/>
              <a:buChar char="§"/>
            </a:pPr>
            <a:r>
              <a:rPr lang="hr-HR" sz="2000" dirty="0">
                <a:latin typeface="Calibri"/>
                <a:ea typeface="Calibri"/>
                <a:cs typeface="Calibri"/>
              </a:rPr>
              <a:t>Ovi alati koriste AI algoritme za razvoj originalnog teksta na zadanom jeziku na temelju skupa ulaznih parametara te mogu generirati novinske članke, izvještaje ili objave na društvenim mrežama, npr. 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OpenAI</a:t>
            </a:r>
            <a:r>
              <a:rPr lang="hr-HR" sz="2000" dirty="0">
                <a:latin typeface="Calibri"/>
                <a:ea typeface="Calibri"/>
                <a:cs typeface="Calibri"/>
              </a:rPr>
              <a:t> ChatGPT-3</a:t>
            </a:r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>
                <a:latin typeface="Georgia"/>
              </a:rPr>
              <a:t>Vrste AI alata za učenje jezika</a:t>
            </a:r>
            <a:endParaRPr lang="sr-Latn-RS" dirty="0"/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6D686F-23A3-42CB-D493-F16549ABB31C}"/>
              </a:ext>
            </a:extLst>
          </p:cNvPr>
          <p:cNvSpPr txBox="1"/>
          <p:nvPr/>
        </p:nvSpPr>
        <p:spPr>
          <a:xfrm>
            <a:off x="628848" y="1554972"/>
            <a:ext cx="367894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r-HR" sz="2000" dirty="0" err="1">
                <a:latin typeface="Calibri"/>
                <a:ea typeface="Calibri"/>
                <a:cs typeface="Calibri"/>
              </a:rPr>
              <a:t>Gemini</a:t>
            </a:r>
            <a:r>
              <a:rPr lang="hr-HR" sz="2000" dirty="0">
                <a:latin typeface="Calibri"/>
                <a:ea typeface="Calibri"/>
                <a:cs typeface="Calibri"/>
              </a:rPr>
              <a:t>, </a:t>
            </a:r>
            <a:r>
              <a:rPr lang="hr-HR" sz="2000" dirty="0" err="1">
                <a:latin typeface="Calibri"/>
                <a:ea typeface="Calibri"/>
                <a:cs typeface="Calibri"/>
              </a:rPr>
              <a:t>ChatGPT</a:t>
            </a:r>
          </a:p>
          <a:p>
            <a:pPr marL="342900" indent="-342900">
              <a:buFont typeface="Arial"/>
              <a:buChar char="•"/>
            </a:pPr>
            <a:r>
              <a:rPr lang="hr-HR" sz="2000" dirty="0">
                <a:latin typeface="Calibri"/>
                <a:ea typeface="Calibri"/>
                <a:cs typeface="Calibri"/>
              </a:rPr>
              <a:t>na temelju upita korisnika stvara sadržaj</a:t>
            </a:r>
            <a:endParaRPr lang="hr-HR" dirty="0"/>
          </a:p>
          <a:p>
            <a:pPr marL="342900" indent="-342900">
              <a:buFont typeface="Arial"/>
              <a:buChar char="•"/>
            </a:pPr>
            <a:r>
              <a:rPr lang="hr-HR" sz="2000" dirty="0">
                <a:latin typeface="Calibri"/>
                <a:ea typeface="Calibri"/>
                <a:cs typeface="Calibri"/>
              </a:rPr>
              <a:t>U svrhu učenja jezika mogu se koristiti za:</a:t>
            </a:r>
            <a:endParaRPr lang="hr-HR" dirty="0"/>
          </a:p>
          <a:p>
            <a:pPr marL="800100" lvl="1" indent="-342900">
              <a:buFont typeface="Courier New"/>
              <a:buChar char="o"/>
            </a:pPr>
            <a:r>
              <a:rPr lang="hr-HR" sz="2000" dirty="0">
                <a:latin typeface="Calibri"/>
                <a:ea typeface="Calibri"/>
                <a:cs typeface="Calibri"/>
              </a:rPr>
              <a:t>Provjeru gramatike i vokabulara</a:t>
            </a:r>
            <a:endParaRPr lang="hr-HR" dirty="0"/>
          </a:p>
          <a:p>
            <a:pPr marL="800100" lvl="1" indent="-342900">
              <a:buFont typeface="Courier New"/>
              <a:buChar char="o"/>
            </a:pPr>
            <a:r>
              <a:rPr lang="hr-HR" sz="2000" dirty="0">
                <a:latin typeface="Calibri"/>
                <a:ea typeface="Calibri"/>
                <a:cs typeface="Calibri"/>
              </a:rPr>
              <a:t>Učenje vokabulara </a:t>
            </a:r>
            <a:endParaRPr lang="hr-HR"/>
          </a:p>
          <a:p>
            <a:pPr marL="800100" lvl="1" indent="-342900">
              <a:buFont typeface="Courier New"/>
              <a:buChar char="o"/>
            </a:pPr>
            <a:r>
              <a:rPr lang="hr-HR" sz="2000" dirty="0">
                <a:latin typeface="Calibri"/>
                <a:ea typeface="Calibri"/>
                <a:cs typeface="Calibri"/>
              </a:rPr>
              <a:t>Učenje različitih stilova pisanja</a:t>
            </a:r>
            <a:endParaRPr lang="hr-HR"/>
          </a:p>
          <a:p>
            <a:pPr marL="800100" lvl="1" indent="-342900">
              <a:buFont typeface="Courier New"/>
              <a:buChar char="o"/>
            </a:pPr>
            <a:r>
              <a:rPr lang="hr-HR" sz="2000" dirty="0">
                <a:latin typeface="Calibri"/>
                <a:ea typeface="Calibri"/>
                <a:cs typeface="Calibri"/>
              </a:rPr>
              <a:t>Vježbe komunikacije i konverzacije</a:t>
            </a:r>
            <a:endParaRPr lang="hr-HR"/>
          </a:p>
          <a:p>
            <a:pPr marL="342900" indent="-342900">
              <a:buFont typeface="Arial"/>
              <a:buChar char="•"/>
            </a:pPr>
            <a:endParaRPr lang="hr-HR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>
                <a:latin typeface="Georgia"/>
              </a:rPr>
              <a:t>Primjeri AI alata</a:t>
            </a:r>
            <a:endParaRPr lang="sr-Latn-RS" dirty="0"/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ica 10">
            <a:extLst>
              <a:ext uri="{FF2B5EF4-FFF2-40B4-BE49-F238E27FC236}">
                <a16:creationId xmlns:a16="http://schemas.microsoft.com/office/drawing/2014/main" id="{17F5CEBD-3218-313A-D287-F33973473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86954"/>
              </p:ext>
            </p:extLst>
          </p:nvPr>
        </p:nvGraphicFramePr>
        <p:xfrm>
          <a:off x="4805680" y="81280"/>
          <a:ext cx="7214061" cy="56588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4687">
                  <a:extLst>
                    <a:ext uri="{9D8B030D-6E8A-4147-A177-3AD203B41FA5}">
                      <a16:colId xmlns:a16="http://schemas.microsoft.com/office/drawing/2014/main" val="1636072320"/>
                    </a:ext>
                  </a:extLst>
                </a:gridCol>
                <a:gridCol w="2404687">
                  <a:extLst>
                    <a:ext uri="{9D8B030D-6E8A-4147-A177-3AD203B41FA5}">
                      <a16:colId xmlns:a16="http://schemas.microsoft.com/office/drawing/2014/main" val="3592902191"/>
                    </a:ext>
                  </a:extLst>
                </a:gridCol>
                <a:gridCol w="2404687">
                  <a:extLst>
                    <a:ext uri="{9D8B030D-6E8A-4147-A177-3AD203B41FA5}">
                      <a16:colId xmlns:a16="http://schemas.microsoft.com/office/drawing/2014/main" val="195340435"/>
                    </a:ext>
                  </a:extLst>
                </a:gridCol>
              </a:tblGrid>
              <a:tr h="3751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dirty="0"/>
                        <a:t>Karakteristike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Gemini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ChatGPT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270350"/>
                  </a:ext>
                </a:extLst>
              </a:tr>
              <a:tr h="4585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NAMJENA</a:t>
                      </a:r>
                      <a:endParaRPr lang="sr-Latn-R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AI alat integriran u Google ekosustav za različite zadatke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Višenamjenski </a:t>
                      </a:r>
                      <a:r>
                        <a:rPr lang="hr-HR" sz="1100" u="none" strike="noStrike" noProof="0" err="1"/>
                        <a:t>chatbot</a:t>
                      </a:r>
                      <a:r>
                        <a:rPr lang="hr-HR" sz="1100" u="none" strike="noStrike" noProof="0" dirty="0"/>
                        <a:t> za komunikaciju, pisanje i učenje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25573"/>
                  </a:ext>
                </a:extLst>
              </a:tr>
              <a:tr h="6148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hr-HR" sz="1200" b="1" u="none" strike="noStrike" kern="1200" noProof="0" dirty="0">
                          <a:solidFill>
                            <a:srgbClr val="000000"/>
                          </a:solidFill>
                        </a:rPr>
                        <a:t>PODRŠKA ZA JEZIKE</a:t>
                      </a:r>
                      <a:endParaRPr lang="sr-Latn-RS" sz="1200" b="1" u="none" strike="noStrike" kern="120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Podržava širok spektar jezika putem Google </a:t>
                      </a:r>
                      <a:r>
                        <a:rPr lang="hr-HR" sz="1100" u="none" strike="noStrike" noProof="0" err="1"/>
                        <a:t>Translate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Više od 50 jezika, uključujući popularne europske i azijske jezike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04330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PREVOĐENJE</a:t>
                      </a:r>
                      <a:endParaRPr lang="sr-Latn-R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Precizno prevođenje, integrirano s Google </a:t>
                      </a:r>
                      <a:r>
                        <a:rPr lang="hr-HR" sz="1100" u="none" strike="noStrike" noProof="0" err="1"/>
                        <a:t>Translate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Može prevoditi s više jezika, ali uz nešto varijabilniju preciznost u kontekstu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16056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kern="1200" dirty="0">
                          <a:solidFill>
                            <a:srgbClr val="000000"/>
                          </a:solidFill>
                        </a:rPr>
                        <a:t>UČENJE JEZIKA</a:t>
                      </a:r>
                      <a:endParaRPr lang="sr-Latn-RS" sz="1200" b="1" u="none" strike="noStrike" kern="120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Pomaže kroz prevođenje, rječnik i gramatiku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Može simulirati dijalog, objašnjavati gramatičke strukture, i vježbati vokabular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49126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PRILAGODLJIVOST</a:t>
                      </a:r>
                      <a:endParaRPr lang="sr-Latn-R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Fokus na osnovne jezične zadatke, manje fleksibilan u interakciji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Visoko prilagodljiv korisniku, omogućuje personalizirane odgovore i dijaloge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45002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INTERAKTIVNOST</a:t>
                      </a:r>
                      <a:endParaRPr lang="sr-Latn-R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Nudi osnovnu jezičnu pomoć kroz aplikacije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Omogućuje dinamične konverzacije, interaktivne jezične vježbe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7488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UPOTREBA U APLIKACIJAMA</a:t>
                      </a:r>
                      <a:endParaRPr lang="sr-Latn-R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Integracija unutar Google aplikacija (</a:t>
                      </a:r>
                      <a:r>
                        <a:rPr lang="hr-HR" sz="1100" u="none" strike="noStrike" noProof="0" err="1"/>
                        <a:t>Translate</a:t>
                      </a:r>
                      <a:r>
                        <a:rPr lang="hr-HR" sz="1100" u="none" strike="noStrike" noProof="0" dirty="0"/>
                        <a:t>, Chrome, Gmail)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Dostupan putem weba i aplikacija, široko primjenjiv za različite jezične zadatke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53556"/>
                  </a:ext>
                </a:extLst>
              </a:tr>
              <a:tr h="6252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PODRŠKA ZA GRAMATIKU</a:t>
                      </a:r>
                      <a:endParaRPr lang="sr-Latn-R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Daje osnovne gramatičke savjete i ispravke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Može objašnjavati složene gramatičke koncepte, pružati detaljna objašnjenja</a:t>
                      </a:r>
                      <a:endParaRPr lang="sr-Latn-R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25679"/>
                  </a:ext>
                </a:extLst>
              </a:tr>
              <a:tr h="4585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200" b="1" u="none" strike="noStrike" noProof="0" dirty="0"/>
                        <a:t>VJEŽBANJE DIJALOGA</a:t>
                      </a:r>
                      <a:endParaRPr lang="sr-Latn-R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100" u="none" strike="noStrike" noProof="0" dirty="0"/>
                        <a:t>Ograničen na jednostavne dijaloge</a:t>
                      </a:r>
                      <a:endParaRPr lang="sr-Latn-R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u="none" strike="noStrike" kern="1200" dirty="0">
                          <a:solidFill>
                            <a:srgbClr val="000000"/>
                          </a:solidFill>
                        </a:rPr>
                        <a:t>Omogućuje dublje interaktivne dijaloge na stranom jeziku</a:t>
                      </a:r>
                      <a:endParaRPr lang="sr-Latn-RS" sz="1100" u="none" strike="noStrike" kern="12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 err="1">
                <a:latin typeface="Georgia"/>
              </a:rPr>
              <a:t>Gemini</a:t>
            </a:r>
            <a:endParaRPr lang="sr-Latn-RS" dirty="0" err="1"/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video3">
            <a:hlinkClick r:id="" action="ppaction://media"/>
            <a:extLst>
              <a:ext uri="{FF2B5EF4-FFF2-40B4-BE49-F238E27FC236}">
                <a16:creationId xmlns:a16="http://schemas.microsoft.com/office/drawing/2014/main" id="{8E50A6B6-0C74-04FA-2FB6-AE9F82FEA4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320800"/>
            <a:ext cx="9753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 err="1">
                <a:latin typeface="Georgia"/>
              </a:rPr>
              <a:t>ChatGPT</a:t>
            </a:r>
            <a:endParaRPr lang="sr-Latn-RS" dirty="0" err="1"/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video1">
            <a:hlinkClick r:id="" action="ppaction://media"/>
            <a:extLst>
              <a:ext uri="{FF2B5EF4-FFF2-40B4-BE49-F238E27FC236}">
                <a16:creationId xmlns:a16="http://schemas.microsoft.com/office/drawing/2014/main" id="{A35324F6-532B-398F-7517-652664C15C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158240"/>
            <a:ext cx="97536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>
                <a:latin typeface="Georgia"/>
              </a:rPr>
              <a:t>Primjena i prednosti</a:t>
            </a:r>
            <a:endParaRPr lang="sr-Latn-RS" dirty="0"/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Slika 1" descr="Slika na kojoj se prikazuje tekst, snimka zaslona, Font, grafički dizajn&#10;&#10;Opis je automatski generiran">
            <a:extLst>
              <a:ext uri="{FF2B5EF4-FFF2-40B4-BE49-F238E27FC236}">
                <a16:creationId xmlns:a16="http://schemas.microsoft.com/office/drawing/2014/main" id="{3EC28AE8-51DD-368A-1A9B-F3A4A0287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40" y="1235926"/>
            <a:ext cx="4978311" cy="4386147"/>
          </a:xfrm>
          <a:prstGeom prst="rect">
            <a:avLst/>
          </a:prstGeom>
        </p:spPr>
      </p:pic>
      <p:pic>
        <p:nvPicPr>
          <p:cNvPr id="3" name="Slika 2" descr="Slika na kojoj se prikazuje tekst, snimka zaslona, Font, krug&#10;&#10;Opis je automatski generiran">
            <a:extLst>
              <a:ext uri="{FF2B5EF4-FFF2-40B4-BE49-F238E27FC236}">
                <a16:creationId xmlns:a16="http://schemas.microsoft.com/office/drawing/2014/main" id="{08467D4D-848C-980A-48A1-7CF092CDB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032" y="1235926"/>
            <a:ext cx="4819154" cy="446048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3E6E974-4200-BB84-069D-A59B9E6A99C8}"/>
              </a:ext>
            </a:extLst>
          </p:cNvPr>
          <p:cNvSpPr txBox="1"/>
          <p:nvPr/>
        </p:nvSpPr>
        <p:spPr>
          <a:xfrm rot="16200000">
            <a:off x="-317934" y="3149352"/>
            <a:ext cx="2743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PRIMJENA</a:t>
            </a:r>
            <a:endParaRPr lang="sr-Latn-R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F5EA3BD-9D8C-BFC9-E73A-1153669C5FDC}"/>
              </a:ext>
            </a:extLst>
          </p:cNvPr>
          <p:cNvSpPr txBox="1"/>
          <p:nvPr/>
        </p:nvSpPr>
        <p:spPr>
          <a:xfrm rot="16200000">
            <a:off x="5666555" y="3112181"/>
            <a:ext cx="2743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PREDNOSTI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100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C542AD8-E89B-BF34-3578-5E33C16ECFA1}"/>
              </a:ext>
            </a:extLst>
          </p:cNvPr>
          <p:cNvSpPr txBox="1"/>
          <p:nvPr/>
        </p:nvSpPr>
        <p:spPr>
          <a:xfrm>
            <a:off x="632011" y="470357"/>
            <a:ext cx="108652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800" dirty="0">
                <a:latin typeface="Georgia"/>
              </a:rPr>
              <a:t>Izazovi</a:t>
            </a:r>
          </a:p>
        </p:txBody>
      </p:sp>
      <p:cxnSp>
        <p:nvCxnSpPr>
          <p:cNvPr id="18" name="Ravni poveznik 11">
            <a:extLst>
              <a:ext uri="{FF2B5EF4-FFF2-40B4-BE49-F238E27FC236}">
                <a16:creationId xmlns:a16="http://schemas.microsoft.com/office/drawing/2014/main" id="{9AE644A3-6D00-14D6-078D-8AD20FBCAFF7}"/>
              </a:ext>
            </a:extLst>
          </p:cNvPr>
          <p:cNvCxnSpPr>
            <a:cxnSpLocks/>
          </p:cNvCxnSpPr>
          <p:nvPr/>
        </p:nvCxnSpPr>
        <p:spPr>
          <a:xfrm>
            <a:off x="694764" y="1039668"/>
            <a:ext cx="487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nimka zaslona, krug&#10;&#10;Opis je automatski generiran">
            <a:extLst>
              <a:ext uri="{FF2B5EF4-FFF2-40B4-BE49-F238E27FC236}">
                <a16:creationId xmlns:a16="http://schemas.microsoft.com/office/drawing/2014/main" id="{95562650-2F94-6EDC-A28F-F0F3C9C9E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22" y="1412875"/>
            <a:ext cx="10863147" cy="4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612E0C-2372-40BB-C91A-635F74051A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05143"/>
            <a:ext cx="12173078" cy="923421"/>
            <a:chOff x="0" y="5805143"/>
            <a:chExt cx="12173078" cy="923421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35801F8E-D8BE-37F5-A89F-BB0DB12795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1261" r="6863" b="17800"/>
            <a:stretch/>
          </p:blipFill>
          <p:spPr>
            <a:xfrm>
              <a:off x="10009138" y="5850771"/>
              <a:ext cx="1275369" cy="832166"/>
            </a:xfrm>
            <a:prstGeom prst="rect">
              <a:avLst/>
            </a:prstGeom>
          </p:spPr>
        </p:pic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EB4BD7F8-CC31-2EE7-5903-D03F35490B9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5821927"/>
              <a:ext cx="12173078" cy="288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7872B1E5-76BF-68F6-F9C5-3FB6935643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103" y="5995434"/>
              <a:ext cx="40449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sz="1600" b="1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HIŠAK-CSAC </a:t>
              </a:r>
            </a:p>
            <a:p>
              <a:pPr algn="ctr"/>
              <a:r>
                <a:rPr lang="hr-HR" sz="1400" kern="150" dirty="0">
                  <a:latin typeface="Calibri" panose="020F0502020204030204" pitchFamily="34" charset="0"/>
                  <a:cs typeface="Calibri" panose="020F0502020204030204" pitchFamily="34" charset="0"/>
                </a:rPr>
                <a:t>Zagreb, 19. – 20. rujna 2024.</a:t>
              </a:r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9AFBA9EF-1205-9C5E-31AF-4863256651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307" y="5858559"/>
              <a:ext cx="3381084" cy="829110"/>
            </a:xfrm>
            <a:prstGeom prst="rect">
              <a:avLst/>
            </a:prstGeom>
          </p:spPr>
        </p:pic>
        <p:pic>
          <p:nvPicPr>
            <p:cNvPr id="5" name="Picture 4" descr="A logo of a lighthouse&#10;&#10;Description automatically generated">
              <a:extLst>
                <a:ext uri="{FF2B5EF4-FFF2-40B4-BE49-F238E27FC236}">
                  <a16:creationId xmlns:a16="http://schemas.microsoft.com/office/drawing/2014/main" id="{7CEB51A4-921A-FBA3-F38A-0D259A07DA5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5385" y="5805143"/>
              <a:ext cx="1015906" cy="923421"/>
            </a:xfrm>
            <a:prstGeom prst="rect">
              <a:avLst/>
            </a:prstGeom>
          </p:spPr>
        </p:pic>
        <p:pic>
          <p:nvPicPr>
            <p:cNvPr id="6" name="Slika 7">
              <a:extLst>
                <a:ext uri="{FF2B5EF4-FFF2-40B4-BE49-F238E27FC236}">
                  <a16:creationId xmlns:a16="http://schemas.microsoft.com/office/drawing/2014/main" id="{351AFBB5-85D3-5262-6E00-1FA33002D9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8629" r="53369" b="17800"/>
            <a:stretch/>
          </p:blipFill>
          <p:spPr>
            <a:xfrm>
              <a:off x="8444440" y="5866729"/>
              <a:ext cx="1564697" cy="816207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61B1484-3A49-75FB-CCFF-159104F8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5757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43">
        <p:fade/>
      </p:transition>
    </mc:Choice>
    <mc:Fallback xmlns="">
      <p:transition spd="med" advTm="1114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ŠAK Ppp template" id="{E0E275D8-B356-4441-946C-6679FE6BC786}" vid="{FF22E625-6AD3-45F8-AC2B-014A6CEF57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HIŠAK Ppp template2</Template>
  <TotalTime>63</TotalTime>
  <Words>535</Words>
  <Application>Microsoft Office PowerPoint</Application>
  <PresentationFormat>Široki zaslon</PresentationFormat>
  <Paragraphs>82</Paragraphs>
  <Slides>9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Georgia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Jasna</dc:creator>
  <cp:lastModifiedBy>Renata Burai</cp:lastModifiedBy>
  <cp:revision>229</cp:revision>
  <dcterms:created xsi:type="dcterms:W3CDTF">2024-08-22T01:44:14Z</dcterms:created>
  <dcterms:modified xsi:type="dcterms:W3CDTF">2024-09-13T10:21:42Z</dcterms:modified>
</cp:coreProperties>
</file>