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7" r:id="rId5"/>
    <p:sldId id="269" r:id="rId6"/>
    <p:sldId id="270" r:id="rId7"/>
    <p:sldId id="271" r:id="rId8"/>
    <p:sldId id="260" r:id="rId9"/>
    <p:sldId id="263" r:id="rId10"/>
    <p:sldId id="264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0C375-E512-453C-AB5A-D6D30A22F0CD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D78F0EE-F2FA-45D4-AE66-0839645EC870}">
      <dgm:prSet/>
      <dgm:spPr/>
      <dgm:t>
        <a:bodyPr/>
        <a:lstStyle/>
        <a:p>
          <a:r>
            <a:rPr lang="hr-HR" dirty="0"/>
            <a:t>Učenje o željenoj temi</a:t>
          </a:r>
          <a:endParaRPr lang="en-US" dirty="0"/>
        </a:p>
      </dgm:t>
    </dgm:pt>
    <dgm:pt modelId="{DAAB9F6F-8DA2-481D-B7BD-21A166FBF798}" type="parTrans" cxnId="{BDFEA7E6-0787-4EE5-9DC1-473A4FEF9B13}">
      <dgm:prSet/>
      <dgm:spPr/>
      <dgm:t>
        <a:bodyPr/>
        <a:lstStyle/>
        <a:p>
          <a:endParaRPr lang="en-US"/>
        </a:p>
      </dgm:t>
    </dgm:pt>
    <dgm:pt modelId="{ED682980-5E57-432B-AA1A-20CB169048DF}" type="sibTrans" cxnId="{BDFEA7E6-0787-4EE5-9DC1-473A4FEF9B13}">
      <dgm:prSet/>
      <dgm:spPr/>
      <dgm:t>
        <a:bodyPr/>
        <a:lstStyle/>
        <a:p>
          <a:endParaRPr lang="en-US"/>
        </a:p>
      </dgm:t>
    </dgm:pt>
    <dgm:pt modelId="{F1E804DA-D2A0-4490-8369-36DA17B9C9CC}">
      <dgm:prSet/>
      <dgm:spPr/>
      <dgm:t>
        <a:bodyPr/>
        <a:lstStyle/>
        <a:p>
          <a:r>
            <a:rPr lang="hr-HR" dirty="0"/>
            <a:t>Učenje vokabulara</a:t>
          </a:r>
          <a:endParaRPr lang="en-US" dirty="0"/>
        </a:p>
      </dgm:t>
    </dgm:pt>
    <dgm:pt modelId="{5CEB3095-C90D-4AC2-906B-B7F850541FE5}" type="parTrans" cxnId="{F9DAC19C-5280-4CD2-9C11-25398246741B}">
      <dgm:prSet/>
      <dgm:spPr/>
      <dgm:t>
        <a:bodyPr/>
        <a:lstStyle/>
        <a:p>
          <a:endParaRPr lang="en-US"/>
        </a:p>
      </dgm:t>
    </dgm:pt>
    <dgm:pt modelId="{6F1061F0-0D5B-45B4-A709-31CFC868966D}" type="sibTrans" cxnId="{F9DAC19C-5280-4CD2-9C11-25398246741B}">
      <dgm:prSet/>
      <dgm:spPr/>
      <dgm:t>
        <a:bodyPr/>
        <a:lstStyle/>
        <a:p>
          <a:endParaRPr lang="en-US"/>
        </a:p>
      </dgm:t>
    </dgm:pt>
    <dgm:pt modelId="{81AB6A8A-483B-444B-80A4-0A4F91922058}">
      <dgm:prSet/>
      <dgm:spPr/>
      <dgm:t>
        <a:bodyPr/>
        <a:lstStyle/>
        <a:p>
          <a:r>
            <a:rPr lang="hr-HR" dirty="0"/>
            <a:t>Slušanje i čitanje</a:t>
          </a:r>
          <a:endParaRPr lang="en-US" dirty="0"/>
        </a:p>
      </dgm:t>
    </dgm:pt>
    <dgm:pt modelId="{FCA3583C-95DD-491C-BDA7-F5981E356065}" type="parTrans" cxnId="{543A2AF6-A094-4ABB-B7CB-CB67A70CDB0E}">
      <dgm:prSet/>
      <dgm:spPr/>
      <dgm:t>
        <a:bodyPr/>
        <a:lstStyle/>
        <a:p>
          <a:endParaRPr lang="en-US"/>
        </a:p>
      </dgm:t>
    </dgm:pt>
    <dgm:pt modelId="{1A1E0134-7C7E-433D-86DF-43721CE182D3}" type="sibTrans" cxnId="{543A2AF6-A094-4ABB-B7CB-CB67A70CDB0E}">
      <dgm:prSet/>
      <dgm:spPr/>
      <dgm:t>
        <a:bodyPr/>
        <a:lstStyle/>
        <a:p>
          <a:endParaRPr lang="en-US"/>
        </a:p>
      </dgm:t>
    </dgm:pt>
    <dgm:pt modelId="{7586061B-1F72-428A-BCE4-585CE3AD9758}">
      <dgm:prSet/>
      <dgm:spPr/>
      <dgm:t>
        <a:bodyPr/>
        <a:lstStyle/>
        <a:p>
          <a:r>
            <a:rPr lang="hr-HR" dirty="0"/>
            <a:t>Komunikacija i govor</a:t>
          </a:r>
          <a:endParaRPr lang="en-US" dirty="0"/>
        </a:p>
      </dgm:t>
    </dgm:pt>
    <dgm:pt modelId="{61C3EDF3-C485-412C-BCA8-E3D94E0F90FF}" type="parTrans" cxnId="{EEE9B631-F20B-4D75-A606-27E52EA871B5}">
      <dgm:prSet/>
      <dgm:spPr/>
      <dgm:t>
        <a:bodyPr/>
        <a:lstStyle/>
        <a:p>
          <a:endParaRPr lang="en-US"/>
        </a:p>
      </dgm:t>
    </dgm:pt>
    <dgm:pt modelId="{FA04B475-D945-441B-B628-829C0D6BC38E}" type="sibTrans" cxnId="{EEE9B631-F20B-4D75-A606-27E52EA871B5}">
      <dgm:prSet/>
      <dgm:spPr/>
      <dgm:t>
        <a:bodyPr/>
        <a:lstStyle/>
        <a:p>
          <a:endParaRPr lang="en-US"/>
        </a:p>
      </dgm:t>
    </dgm:pt>
    <dgm:pt modelId="{EBD7A8B8-3BB0-4B1B-8BC9-12869CB5CA47}">
      <dgm:prSet/>
      <dgm:spPr/>
      <dgm:t>
        <a:bodyPr/>
        <a:lstStyle/>
        <a:p>
          <a:r>
            <a:rPr lang="hr-HR"/>
            <a:t>Frazemi</a:t>
          </a:r>
          <a:endParaRPr lang="en-US"/>
        </a:p>
      </dgm:t>
    </dgm:pt>
    <dgm:pt modelId="{49889B20-0328-45C0-9D6A-A54BE0071558}" type="parTrans" cxnId="{16674C63-4177-4F7F-89B6-E574D2AA520C}">
      <dgm:prSet/>
      <dgm:spPr/>
      <dgm:t>
        <a:bodyPr/>
        <a:lstStyle/>
        <a:p>
          <a:endParaRPr lang="en-US"/>
        </a:p>
      </dgm:t>
    </dgm:pt>
    <dgm:pt modelId="{300FD15A-247A-4AC4-BB82-4BC329A02BA4}" type="sibTrans" cxnId="{16674C63-4177-4F7F-89B6-E574D2AA520C}">
      <dgm:prSet/>
      <dgm:spPr/>
      <dgm:t>
        <a:bodyPr/>
        <a:lstStyle/>
        <a:p>
          <a:endParaRPr lang="en-US"/>
        </a:p>
      </dgm:t>
    </dgm:pt>
    <dgm:pt modelId="{D765D16D-2726-4065-AC34-ED95DCC41F37}" type="pres">
      <dgm:prSet presAssocID="{0360C375-E512-453C-AB5A-D6D30A22F0CD}" presName="linearFlow" presStyleCnt="0">
        <dgm:presLayoutVars>
          <dgm:dir/>
          <dgm:resizeHandles val="exact"/>
        </dgm:presLayoutVars>
      </dgm:prSet>
      <dgm:spPr/>
    </dgm:pt>
    <dgm:pt modelId="{B4FFC824-AD20-4A90-9E74-677690947858}" type="pres">
      <dgm:prSet presAssocID="{1D78F0EE-F2FA-45D4-AE66-0839645EC870}" presName="comp" presStyleCnt="0"/>
      <dgm:spPr/>
    </dgm:pt>
    <dgm:pt modelId="{5DAA17E7-D6A6-44FE-905B-288A0D61A04B}" type="pres">
      <dgm:prSet presAssocID="{1D78F0EE-F2FA-45D4-AE66-0839645EC870}" presName="rect2" presStyleLbl="node1" presStyleIdx="0" presStyleCnt="5">
        <dgm:presLayoutVars>
          <dgm:bulletEnabled val="1"/>
        </dgm:presLayoutVars>
      </dgm:prSet>
      <dgm:spPr/>
    </dgm:pt>
    <dgm:pt modelId="{40F152D6-2DC7-4496-A509-BB5573086115}" type="pres">
      <dgm:prSet presAssocID="{1D78F0EE-F2FA-45D4-AE66-0839645EC870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lackboard with solid fill"/>
        </a:ext>
      </dgm:extLst>
    </dgm:pt>
    <dgm:pt modelId="{8D8BF423-A4A7-436D-B7F1-28F7AE299719}" type="pres">
      <dgm:prSet presAssocID="{ED682980-5E57-432B-AA1A-20CB169048DF}" presName="sibTrans" presStyleCnt="0"/>
      <dgm:spPr/>
    </dgm:pt>
    <dgm:pt modelId="{CB9F1A57-F2F8-4BE7-BE96-E3F3B56735DB}" type="pres">
      <dgm:prSet presAssocID="{F1E804DA-D2A0-4490-8369-36DA17B9C9CC}" presName="comp" presStyleCnt="0"/>
      <dgm:spPr/>
    </dgm:pt>
    <dgm:pt modelId="{8F1BA7F0-6BA9-4F4F-94E1-7AB6D51280FC}" type="pres">
      <dgm:prSet presAssocID="{F1E804DA-D2A0-4490-8369-36DA17B9C9CC}" presName="rect2" presStyleLbl="node1" presStyleIdx="1" presStyleCnt="5">
        <dgm:presLayoutVars>
          <dgm:bulletEnabled val="1"/>
        </dgm:presLayoutVars>
      </dgm:prSet>
      <dgm:spPr/>
    </dgm:pt>
    <dgm:pt modelId="{DAAD975A-479F-4CCE-BB01-1BDD14F9E629}" type="pres">
      <dgm:prSet presAssocID="{F1E804DA-D2A0-4490-8369-36DA17B9C9CC}" presName="rect1" presStyleLbl="ln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cribble with solid fill"/>
        </a:ext>
      </dgm:extLst>
    </dgm:pt>
    <dgm:pt modelId="{541F2F73-025D-448A-9BA8-A4BEF02C7B78}" type="pres">
      <dgm:prSet presAssocID="{6F1061F0-0D5B-45B4-A709-31CFC868966D}" presName="sibTrans" presStyleCnt="0"/>
      <dgm:spPr/>
    </dgm:pt>
    <dgm:pt modelId="{B88FFB85-4E3C-48C3-990D-BF98100AE083}" type="pres">
      <dgm:prSet presAssocID="{81AB6A8A-483B-444B-80A4-0A4F91922058}" presName="comp" presStyleCnt="0"/>
      <dgm:spPr/>
    </dgm:pt>
    <dgm:pt modelId="{039B3A0A-BBA7-4022-A36A-3C4BCF5E42B7}" type="pres">
      <dgm:prSet presAssocID="{81AB6A8A-483B-444B-80A4-0A4F91922058}" presName="rect2" presStyleLbl="node1" presStyleIdx="2" presStyleCnt="5">
        <dgm:presLayoutVars>
          <dgm:bulletEnabled val="1"/>
        </dgm:presLayoutVars>
      </dgm:prSet>
      <dgm:spPr/>
    </dgm:pt>
    <dgm:pt modelId="{1263ABBB-EB46-40EB-8047-FF0EB326FB37}" type="pres">
      <dgm:prSet presAssocID="{81AB6A8A-483B-444B-80A4-0A4F91922058}" presName="rect1" presStyleLbl="ln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491F7511-4095-49D1-B22D-E4F3024BD335}" type="pres">
      <dgm:prSet presAssocID="{1A1E0134-7C7E-433D-86DF-43721CE182D3}" presName="sibTrans" presStyleCnt="0"/>
      <dgm:spPr/>
    </dgm:pt>
    <dgm:pt modelId="{C87DB74E-2D23-436E-9420-89B81A43BD1A}" type="pres">
      <dgm:prSet presAssocID="{7586061B-1F72-428A-BCE4-585CE3AD9758}" presName="comp" presStyleCnt="0"/>
      <dgm:spPr/>
    </dgm:pt>
    <dgm:pt modelId="{2A1073DC-9782-494F-A41F-8D7780FAEBA7}" type="pres">
      <dgm:prSet presAssocID="{7586061B-1F72-428A-BCE4-585CE3AD9758}" presName="rect2" presStyleLbl="node1" presStyleIdx="3" presStyleCnt="5">
        <dgm:presLayoutVars>
          <dgm:bulletEnabled val="1"/>
        </dgm:presLayoutVars>
      </dgm:prSet>
      <dgm:spPr/>
    </dgm:pt>
    <dgm:pt modelId="{635F48DF-FFDE-4294-ABA1-24B0442BAC0B}" type="pres">
      <dgm:prSet presAssocID="{7586061B-1F72-428A-BCE4-585CE3AD9758}" presName="rect1" presStyleLbl="ln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D6F74A08-3B44-4097-B350-0CC0D044CCE3}" type="pres">
      <dgm:prSet presAssocID="{FA04B475-D945-441B-B628-829C0D6BC38E}" presName="sibTrans" presStyleCnt="0"/>
      <dgm:spPr/>
    </dgm:pt>
    <dgm:pt modelId="{140FA932-4EB3-4ADB-94FD-1BC1FA138C48}" type="pres">
      <dgm:prSet presAssocID="{EBD7A8B8-3BB0-4B1B-8BC9-12869CB5CA47}" presName="comp" presStyleCnt="0"/>
      <dgm:spPr/>
    </dgm:pt>
    <dgm:pt modelId="{9E5A9627-D3B3-4011-9B01-9444FE901075}" type="pres">
      <dgm:prSet presAssocID="{EBD7A8B8-3BB0-4B1B-8BC9-12869CB5CA47}" presName="rect2" presStyleLbl="node1" presStyleIdx="4" presStyleCnt="5">
        <dgm:presLayoutVars>
          <dgm:bulletEnabled val="1"/>
        </dgm:presLayoutVars>
      </dgm:prSet>
      <dgm:spPr/>
    </dgm:pt>
    <dgm:pt modelId="{F5D03925-1E4F-4541-A628-85747FD02498}" type="pres">
      <dgm:prSet presAssocID="{EBD7A8B8-3BB0-4B1B-8BC9-12869CB5CA47}" presName="rect1" presStyleLbl="ln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</dgm:ptLst>
  <dgm:cxnLst>
    <dgm:cxn modelId="{565F1101-2190-40DF-AED5-6A46D08F12DF}" type="presOf" srcId="{F1E804DA-D2A0-4490-8369-36DA17B9C9CC}" destId="{8F1BA7F0-6BA9-4F4F-94E1-7AB6D51280FC}" srcOrd="0" destOrd="0" presId="urn:microsoft.com/office/officeart/2008/layout/AlternatingPictureBlocks"/>
    <dgm:cxn modelId="{908E8004-4DDD-48D6-9F84-BBD3BDCA02C6}" type="presOf" srcId="{0360C375-E512-453C-AB5A-D6D30A22F0CD}" destId="{D765D16D-2726-4065-AC34-ED95DCC41F37}" srcOrd="0" destOrd="0" presId="urn:microsoft.com/office/officeart/2008/layout/AlternatingPictureBlocks"/>
    <dgm:cxn modelId="{90C80D14-0C59-4E74-AA4B-A1E655987281}" type="presOf" srcId="{7586061B-1F72-428A-BCE4-585CE3AD9758}" destId="{2A1073DC-9782-494F-A41F-8D7780FAEBA7}" srcOrd="0" destOrd="0" presId="urn:microsoft.com/office/officeart/2008/layout/AlternatingPictureBlocks"/>
    <dgm:cxn modelId="{EEE9B631-F20B-4D75-A606-27E52EA871B5}" srcId="{0360C375-E512-453C-AB5A-D6D30A22F0CD}" destId="{7586061B-1F72-428A-BCE4-585CE3AD9758}" srcOrd="3" destOrd="0" parTransId="{61C3EDF3-C485-412C-BCA8-E3D94E0F90FF}" sibTransId="{FA04B475-D945-441B-B628-829C0D6BC38E}"/>
    <dgm:cxn modelId="{16674C63-4177-4F7F-89B6-E574D2AA520C}" srcId="{0360C375-E512-453C-AB5A-D6D30A22F0CD}" destId="{EBD7A8B8-3BB0-4B1B-8BC9-12869CB5CA47}" srcOrd="4" destOrd="0" parTransId="{49889B20-0328-45C0-9D6A-A54BE0071558}" sibTransId="{300FD15A-247A-4AC4-BB82-4BC329A02BA4}"/>
    <dgm:cxn modelId="{F9DAC19C-5280-4CD2-9C11-25398246741B}" srcId="{0360C375-E512-453C-AB5A-D6D30A22F0CD}" destId="{F1E804DA-D2A0-4490-8369-36DA17B9C9CC}" srcOrd="1" destOrd="0" parTransId="{5CEB3095-C90D-4AC2-906B-B7F850541FE5}" sibTransId="{6F1061F0-0D5B-45B4-A709-31CFC868966D}"/>
    <dgm:cxn modelId="{83E2A3D2-15A4-4804-9E11-F87A258EB06F}" type="presOf" srcId="{EBD7A8B8-3BB0-4B1B-8BC9-12869CB5CA47}" destId="{9E5A9627-D3B3-4011-9B01-9444FE901075}" srcOrd="0" destOrd="0" presId="urn:microsoft.com/office/officeart/2008/layout/AlternatingPictureBlocks"/>
    <dgm:cxn modelId="{BDFEA7E6-0787-4EE5-9DC1-473A4FEF9B13}" srcId="{0360C375-E512-453C-AB5A-D6D30A22F0CD}" destId="{1D78F0EE-F2FA-45D4-AE66-0839645EC870}" srcOrd="0" destOrd="0" parTransId="{DAAB9F6F-8DA2-481D-B7BD-21A166FBF798}" sibTransId="{ED682980-5E57-432B-AA1A-20CB169048DF}"/>
    <dgm:cxn modelId="{AFB5F2F1-8A86-4C05-AE92-1AE5821637E1}" type="presOf" srcId="{1D78F0EE-F2FA-45D4-AE66-0839645EC870}" destId="{5DAA17E7-D6A6-44FE-905B-288A0D61A04B}" srcOrd="0" destOrd="0" presId="urn:microsoft.com/office/officeart/2008/layout/AlternatingPictureBlocks"/>
    <dgm:cxn modelId="{543A2AF6-A094-4ABB-B7CB-CB67A70CDB0E}" srcId="{0360C375-E512-453C-AB5A-D6D30A22F0CD}" destId="{81AB6A8A-483B-444B-80A4-0A4F91922058}" srcOrd="2" destOrd="0" parTransId="{FCA3583C-95DD-491C-BDA7-F5981E356065}" sibTransId="{1A1E0134-7C7E-433D-86DF-43721CE182D3}"/>
    <dgm:cxn modelId="{F83DC5F9-D855-4847-ADFE-C9D7DEB1750A}" type="presOf" srcId="{81AB6A8A-483B-444B-80A4-0A4F91922058}" destId="{039B3A0A-BBA7-4022-A36A-3C4BCF5E42B7}" srcOrd="0" destOrd="0" presId="urn:microsoft.com/office/officeart/2008/layout/AlternatingPictureBlocks"/>
    <dgm:cxn modelId="{69E4B31E-07EE-4648-AD7F-652C50576730}" type="presParOf" srcId="{D765D16D-2726-4065-AC34-ED95DCC41F37}" destId="{B4FFC824-AD20-4A90-9E74-677690947858}" srcOrd="0" destOrd="0" presId="urn:microsoft.com/office/officeart/2008/layout/AlternatingPictureBlocks"/>
    <dgm:cxn modelId="{56CA8A57-6318-43C8-8EBD-F3A38963099D}" type="presParOf" srcId="{B4FFC824-AD20-4A90-9E74-677690947858}" destId="{5DAA17E7-D6A6-44FE-905B-288A0D61A04B}" srcOrd="0" destOrd="0" presId="urn:microsoft.com/office/officeart/2008/layout/AlternatingPictureBlocks"/>
    <dgm:cxn modelId="{4832D813-12C6-4881-AB3B-A12A54CA8757}" type="presParOf" srcId="{B4FFC824-AD20-4A90-9E74-677690947858}" destId="{40F152D6-2DC7-4496-A509-BB5573086115}" srcOrd="1" destOrd="0" presId="urn:microsoft.com/office/officeart/2008/layout/AlternatingPictureBlocks"/>
    <dgm:cxn modelId="{E0386B1E-155F-47EB-A879-BF4612155723}" type="presParOf" srcId="{D765D16D-2726-4065-AC34-ED95DCC41F37}" destId="{8D8BF423-A4A7-436D-B7F1-28F7AE299719}" srcOrd="1" destOrd="0" presId="urn:microsoft.com/office/officeart/2008/layout/AlternatingPictureBlocks"/>
    <dgm:cxn modelId="{E5AC5C33-F114-4857-B9D6-6E5F5256823D}" type="presParOf" srcId="{D765D16D-2726-4065-AC34-ED95DCC41F37}" destId="{CB9F1A57-F2F8-4BE7-BE96-E3F3B56735DB}" srcOrd="2" destOrd="0" presId="urn:microsoft.com/office/officeart/2008/layout/AlternatingPictureBlocks"/>
    <dgm:cxn modelId="{B926BC15-4E8D-4977-8FD4-0ADC6985245E}" type="presParOf" srcId="{CB9F1A57-F2F8-4BE7-BE96-E3F3B56735DB}" destId="{8F1BA7F0-6BA9-4F4F-94E1-7AB6D51280FC}" srcOrd="0" destOrd="0" presId="urn:microsoft.com/office/officeart/2008/layout/AlternatingPictureBlocks"/>
    <dgm:cxn modelId="{61078142-77D7-46FF-8763-2BDC808F8EFE}" type="presParOf" srcId="{CB9F1A57-F2F8-4BE7-BE96-E3F3B56735DB}" destId="{DAAD975A-479F-4CCE-BB01-1BDD14F9E629}" srcOrd="1" destOrd="0" presId="urn:microsoft.com/office/officeart/2008/layout/AlternatingPictureBlocks"/>
    <dgm:cxn modelId="{A5ACB61F-821C-4F19-96A5-EC3ED578F9AE}" type="presParOf" srcId="{D765D16D-2726-4065-AC34-ED95DCC41F37}" destId="{541F2F73-025D-448A-9BA8-A4BEF02C7B78}" srcOrd="3" destOrd="0" presId="urn:microsoft.com/office/officeart/2008/layout/AlternatingPictureBlocks"/>
    <dgm:cxn modelId="{E260B223-FE81-4C4E-869C-D09D1743D16F}" type="presParOf" srcId="{D765D16D-2726-4065-AC34-ED95DCC41F37}" destId="{B88FFB85-4E3C-48C3-990D-BF98100AE083}" srcOrd="4" destOrd="0" presId="urn:microsoft.com/office/officeart/2008/layout/AlternatingPictureBlocks"/>
    <dgm:cxn modelId="{07BF8D12-2F9C-4DF3-A520-EB3BC8E3B447}" type="presParOf" srcId="{B88FFB85-4E3C-48C3-990D-BF98100AE083}" destId="{039B3A0A-BBA7-4022-A36A-3C4BCF5E42B7}" srcOrd="0" destOrd="0" presId="urn:microsoft.com/office/officeart/2008/layout/AlternatingPictureBlocks"/>
    <dgm:cxn modelId="{C9E6EFAE-ED39-4069-AA7C-73BA400E4A18}" type="presParOf" srcId="{B88FFB85-4E3C-48C3-990D-BF98100AE083}" destId="{1263ABBB-EB46-40EB-8047-FF0EB326FB37}" srcOrd="1" destOrd="0" presId="urn:microsoft.com/office/officeart/2008/layout/AlternatingPictureBlocks"/>
    <dgm:cxn modelId="{2C2C4288-D771-4EA9-8F39-AF4C4021DBBC}" type="presParOf" srcId="{D765D16D-2726-4065-AC34-ED95DCC41F37}" destId="{491F7511-4095-49D1-B22D-E4F3024BD335}" srcOrd="5" destOrd="0" presId="urn:microsoft.com/office/officeart/2008/layout/AlternatingPictureBlocks"/>
    <dgm:cxn modelId="{80C386BA-C29C-4DE8-BF35-7AB0CA3E584C}" type="presParOf" srcId="{D765D16D-2726-4065-AC34-ED95DCC41F37}" destId="{C87DB74E-2D23-436E-9420-89B81A43BD1A}" srcOrd="6" destOrd="0" presId="urn:microsoft.com/office/officeart/2008/layout/AlternatingPictureBlocks"/>
    <dgm:cxn modelId="{8F790938-1A0E-4F78-91C5-8E21DEEC28FC}" type="presParOf" srcId="{C87DB74E-2D23-436E-9420-89B81A43BD1A}" destId="{2A1073DC-9782-494F-A41F-8D7780FAEBA7}" srcOrd="0" destOrd="0" presId="urn:microsoft.com/office/officeart/2008/layout/AlternatingPictureBlocks"/>
    <dgm:cxn modelId="{0A7FA828-E4BD-41AD-8AD8-D2E10C081820}" type="presParOf" srcId="{C87DB74E-2D23-436E-9420-89B81A43BD1A}" destId="{635F48DF-FFDE-4294-ABA1-24B0442BAC0B}" srcOrd="1" destOrd="0" presId="urn:microsoft.com/office/officeart/2008/layout/AlternatingPictureBlocks"/>
    <dgm:cxn modelId="{C46723B4-A5FA-4D5B-B796-16B75D563FBA}" type="presParOf" srcId="{D765D16D-2726-4065-AC34-ED95DCC41F37}" destId="{D6F74A08-3B44-4097-B350-0CC0D044CCE3}" srcOrd="7" destOrd="0" presId="urn:microsoft.com/office/officeart/2008/layout/AlternatingPictureBlocks"/>
    <dgm:cxn modelId="{05C0F1D3-CC6F-4B63-A4C6-660053B16508}" type="presParOf" srcId="{D765D16D-2726-4065-AC34-ED95DCC41F37}" destId="{140FA932-4EB3-4ADB-94FD-1BC1FA138C48}" srcOrd="8" destOrd="0" presId="urn:microsoft.com/office/officeart/2008/layout/AlternatingPictureBlocks"/>
    <dgm:cxn modelId="{99509679-AA74-4B97-972E-8C9F2712CBA2}" type="presParOf" srcId="{140FA932-4EB3-4ADB-94FD-1BC1FA138C48}" destId="{9E5A9627-D3B3-4011-9B01-9444FE901075}" srcOrd="0" destOrd="0" presId="urn:microsoft.com/office/officeart/2008/layout/AlternatingPictureBlocks"/>
    <dgm:cxn modelId="{F30A9DB3-E2A9-4C7A-B1C7-02E94AF0CC73}" type="presParOf" srcId="{140FA932-4EB3-4ADB-94FD-1BC1FA138C48}" destId="{F5D03925-1E4F-4541-A628-85747FD0249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B8F97-E95A-422A-94D5-1E92D1A26208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CE7A136-7838-4989-BFC9-7202228FECB6}">
      <dgm:prSet/>
      <dgm:spPr/>
      <dgm:t>
        <a:bodyPr/>
        <a:lstStyle/>
        <a:p>
          <a:r>
            <a:rPr lang="hr-HR"/>
            <a:t>Personalizirano učenje</a:t>
          </a:r>
          <a:endParaRPr lang="en-US"/>
        </a:p>
      </dgm:t>
    </dgm:pt>
    <dgm:pt modelId="{A588BF55-6037-4491-9D8A-C730385670F9}" type="parTrans" cxnId="{B629A1E4-D1EF-46E4-B64A-B67CABFE2B44}">
      <dgm:prSet/>
      <dgm:spPr/>
      <dgm:t>
        <a:bodyPr/>
        <a:lstStyle/>
        <a:p>
          <a:endParaRPr lang="en-US"/>
        </a:p>
      </dgm:t>
    </dgm:pt>
    <dgm:pt modelId="{784017F7-84AC-4014-A1B7-73576B4A97BE}" type="sibTrans" cxnId="{B629A1E4-D1EF-46E4-B64A-B67CABFE2B44}">
      <dgm:prSet/>
      <dgm:spPr/>
      <dgm:t>
        <a:bodyPr/>
        <a:lstStyle/>
        <a:p>
          <a:endParaRPr lang="en-US"/>
        </a:p>
      </dgm:t>
    </dgm:pt>
    <dgm:pt modelId="{32FF6985-A24B-4325-AF06-3EF90035167D}">
      <dgm:prSet/>
      <dgm:spPr/>
      <dgm:t>
        <a:bodyPr/>
        <a:lstStyle/>
        <a:p>
          <a:r>
            <a:rPr lang="hr-HR" dirty="0"/>
            <a:t>Motivacija (funkcionalnosti interaktivnosti)</a:t>
          </a:r>
          <a:endParaRPr lang="en-US" dirty="0"/>
        </a:p>
      </dgm:t>
    </dgm:pt>
    <dgm:pt modelId="{B8EA70CD-E583-4A03-8DE1-AFFC7A33F4E8}" type="parTrans" cxnId="{482A6696-C931-465E-9A58-267BBE6C46C1}">
      <dgm:prSet/>
      <dgm:spPr/>
      <dgm:t>
        <a:bodyPr/>
        <a:lstStyle/>
        <a:p>
          <a:endParaRPr lang="en-US"/>
        </a:p>
      </dgm:t>
    </dgm:pt>
    <dgm:pt modelId="{0E08E361-1AC5-4C24-91BC-86A4B741D773}" type="sibTrans" cxnId="{482A6696-C931-465E-9A58-267BBE6C46C1}">
      <dgm:prSet/>
      <dgm:spPr/>
      <dgm:t>
        <a:bodyPr/>
        <a:lstStyle/>
        <a:p>
          <a:endParaRPr lang="en-US"/>
        </a:p>
      </dgm:t>
    </dgm:pt>
    <dgm:pt modelId="{F8E3DCE0-426F-4DCA-89B7-825996E213A0}">
      <dgm:prSet/>
      <dgm:spPr/>
      <dgm:t>
        <a:bodyPr/>
        <a:lstStyle/>
        <a:p>
          <a:r>
            <a:rPr lang="hr-HR"/>
            <a:t>Pristupačnost i dostupnost (financijska i online)</a:t>
          </a:r>
          <a:endParaRPr lang="en-US"/>
        </a:p>
      </dgm:t>
    </dgm:pt>
    <dgm:pt modelId="{FE240BB7-F310-4148-956F-ED169F10AD73}" type="parTrans" cxnId="{CAFC4B34-55F9-4D2B-9500-5836B8AD5B32}">
      <dgm:prSet/>
      <dgm:spPr/>
      <dgm:t>
        <a:bodyPr/>
        <a:lstStyle/>
        <a:p>
          <a:endParaRPr lang="en-US"/>
        </a:p>
      </dgm:t>
    </dgm:pt>
    <dgm:pt modelId="{15FF8362-F844-4375-949B-562354ECCDCE}" type="sibTrans" cxnId="{CAFC4B34-55F9-4D2B-9500-5836B8AD5B32}">
      <dgm:prSet/>
      <dgm:spPr/>
      <dgm:t>
        <a:bodyPr/>
        <a:lstStyle/>
        <a:p>
          <a:endParaRPr lang="en-US"/>
        </a:p>
      </dgm:t>
    </dgm:pt>
    <dgm:pt modelId="{D08E810B-7562-4173-8639-592BF72D57EA}">
      <dgm:prSet/>
      <dgm:spPr/>
      <dgm:t>
        <a:bodyPr/>
        <a:lstStyle/>
        <a:p>
          <a:r>
            <a:rPr lang="hr-HR"/>
            <a:t>Povratne informacije u stvarnom vremenu</a:t>
          </a:r>
          <a:endParaRPr lang="en-US"/>
        </a:p>
      </dgm:t>
    </dgm:pt>
    <dgm:pt modelId="{21EB0DF7-4597-4F47-B729-425E9AA11EF2}" type="parTrans" cxnId="{57B44B77-CD79-4313-9D45-9118E8B06DBE}">
      <dgm:prSet/>
      <dgm:spPr/>
      <dgm:t>
        <a:bodyPr/>
        <a:lstStyle/>
        <a:p>
          <a:endParaRPr lang="en-US"/>
        </a:p>
      </dgm:t>
    </dgm:pt>
    <dgm:pt modelId="{8ABEA81D-88BF-45B4-B93E-4D4B5AE1FAD2}" type="sibTrans" cxnId="{57B44B77-CD79-4313-9D45-9118E8B06DBE}">
      <dgm:prSet/>
      <dgm:spPr/>
      <dgm:t>
        <a:bodyPr/>
        <a:lstStyle/>
        <a:p>
          <a:endParaRPr lang="en-US"/>
        </a:p>
      </dgm:t>
    </dgm:pt>
    <dgm:pt modelId="{A87FE870-14E4-47EE-8FFD-6DA10CDD8EA7}" type="pres">
      <dgm:prSet presAssocID="{CB1B8F97-E95A-422A-94D5-1E92D1A26208}" presName="linearFlow" presStyleCnt="0">
        <dgm:presLayoutVars>
          <dgm:dir/>
          <dgm:resizeHandles val="exact"/>
        </dgm:presLayoutVars>
      </dgm:prSet>
      <dgm:spPr/>
    </dgm:pt>
    <dgm:pt modelId="{C697ED6B-0EA7-4ABF-BE17-8622A778DB72}" type="pres">
      <dgm:prSet presAssocID="{FCE7A136-7838-4989-BFC9-7202228FECB6}" presName="comp" presStyleCnt="0"/>
      <dgm:spPr/>
    </dgm:pt>
    <dgm:pt modelId="{696BE926-F029-4E7C-9C89-9D6E84BA51BF}" type="pres">
      <dgm:prSet presAssocID="{FCE7A136-7838-4989-BFC9-7202228FECB6}" presName="rect2" presStyleLbl="node1" presStyleIdx="0" presStyleCnt="4">
        <dgm:presLayoutVars>
          <dgm:bulletEnabled val="1"/>
        </dgm:presLayoutVars>
      </dgm:prSet>
      <dgm:spPr/>
    </dgm:pt>
    <dgm:pt modelId="{AFF7E278-D263-4BA3-A0DB-86042816CAC2}" type="pres">
      <dgm:prSet presAssocID="{FCE7A136-7838-4989-BFC9-7202228FECB6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8ACCBFEC-6372-49FB-BE29-004A98682BAB}" type="pres">
      <dgm:prSet presAssocID="{784017F7-84AC-4014-A1B7-73576B4A97BE}" presName="sibTrans" presStyleCnt="0"/>
      <dgm:spPr/>
    </dgm:pt>
    <dgm:pt modelId="{2A7A6238-E066-4062-8630-C02B060BBBBE}" type="pres">
      <dgm:prSet presAssocID="{32FF6985-A24B-4325-AF06-3EF90035167D}" presName="comp" presStyleCnt="0"/>
      <dgm:spPr/>
    </dgm:pt>
    <dgm:pt modelId="{69D3CC39-DEFA-490F-901A-DC325B3D76D2}" type="pres">
      <dgm:prSet presAssocID="{32FF6985-A24B-4325-AF06-3EF90035167D}" presName="rect2" presStyleLbl="node1" presStyleIdx="1" presStyleCnt="4">
        <dgm:presLayoutVars>
          <dgm:bulletEnabled val="1"/>
        </dgm:presLayoutVars>
      </dgm:prSet>
      <dgm:spPr/>
    </dgm:pt>
    <dgm:pt modelId="{16D9EB6B-8D4D-445A-81E3-7913308722EF}" type="pres">
      <dgm:prSet presAssocID="{32FF6985-A24B-4325-AF06-3EF90035167D}" presName="rect1" presStyleLbl="ln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tar outline"/>
        </a:ext>
      </dgm:extLst>
    </dgm:pt>
    <dgm:pt modelId="{6A3ED50B-7A00-4507-8E33-9A3D0FAB9E73}" type="pres">
      <dgm:prSet presAssocID="{0E08E361-1AC5-4C24-91BC-86A4B741D773}" presName="sibTrans" presStyleCnt="0"/>
      <dgm:spPr/>
    </dgm:pt>
    <dgm:pt modelId="{09961E3E-0341-4D6C-A63C-DA9DB8C9D97A}" type="pres">
      <dgm:prSet presAssocID="{F8E3DCE0-426F-4DCA-89B7-825996E213A0}" presName="comp" presStyleCnt="0"/>
      <dgm:spPr/>
    </dgm:pt>
    <dgm:pt modelId="{993CE06E-BDB3-46F3-9802-6A702DC6A5E7}" type="pres">
      <dgm:prSet presAssocID="{F8E3DCE0-426F-4DCA-89B7-825996E213A0}" presName="rect2" presStyleLbl="node1" presStyleIdx="2" presStyleCnt="4">
        <dgm:presLayoutVars>
          <dgm:bulletEnabled val="1"/>
        </dgm:presLayoutVars>
      </dgm:prSet>
      <dgm:spPr/>
    </dgm:pt>
    <dgm:pt modelId="{51770775-3178-4CD5-995E-647F9DCDF5D1}" type="pres">
      <dgm:prSet presAssocID="{F8E3DCE0-426F-4DCA-89B7-825996E213A0}" presName="rect1" presStyleLbl="ln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ubtitles with solid fill"/>
        </a:ext>
      </dgm:extLst>
    </dgm:pt>
    <dgm:pt modelId="{C85D82E3-1327-4307-ADAA-3048EE172E45}" type="pres">
      <dgm:prSet presAssocID="{15FF8362-F844-4375-949B-562354ECCDCE}" presName="sibTrans" presStyleCnt="0"/>
      <dgm:spPr/>
    </dgm:pt>
    <dgm:pt modelId="{B4318FE0-7C19-450B-8411-99742FE211AF}" type="pres">
      <dgm:prSet presAssocID="{D08E810B-7562-4173-8639-592BF72D57EA}" presName="comp" presStyleCnt="0"/>
      <dgm:spPr/>
    </dgm:pt>
    <dgm:pt modelId="{1A063653-2F8D-4791-BCC8-45FB8EB7350D}" type="pres">
      <dgm:prSet presAssocID="{D08E810B-7562-4173-8639-592BF72D57EA}" presName="rect2" presStyleLbl="node1" presStyleIdx="3" presStyleCnt="4">
        <dgm:presLayoutVars>
          <dgm:bulletEnabled val="1"/>
        </dgm:presLayoutVars>
      </dgm:prSet>
      <dgm:spPr/>
    </dgm:pt>
    <dgm:pt modelId="{A147A43C-5BFA-4985-901E-44DBD9769769}" type="pres">
      <dgm:prSet presAssocID="{D08E810B-7562-4173-8639-592BF72D57EA}" presName="rect1" presStyleLbl="ln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topwatch 75% with solid fill"/>
        </a:ext>
      </dgm:extLst>
    </dgm:pt>
  </dgm:ptLst>
  <dgm:cxnLst>
    <dgm:cxn modelId="{B9339321-E828-48B9-9B4D-61284ED66504}" type="presOf" srcId="{D08E810B-7562-4173-8639-592BF72D57EA}" destId="{1A063653-2F8D-4791-BCC8-45FB8EB7350D}" srcOrd="0" destOrd="0" presId="urn:microsoft.com/office/officeart/2008/layout/AlternatingPictureBlocks"/>
    <dgm:cxn modelId="{F9B55C2D-4EFB-4C08-8B05-1A3D81EA823D}" type="presOf" srcId="{CB1B8F97-E95A-422A-94D5-1E92D1A26208}" destId="{A87FE870-14E4-47EE-8FFD-6DA10CDD8EA7}" srcOrd="0" destOrd="0" presId="urn:microsoft.com/office/officeart/2008/layout/AlternatingPictureBlocks"/>
    <dgm:cxn modelId="{CAFC4B34-55F9-4D2B-9500-5836B8AD5B32}" srcId="{CB1B8F97-E95A-422A-94D5-1E92D1A26208}" destId="{F8E3DCE0-426F-4DCA-89B7-825996E213A0}" srcOrd="2" destOrd="0" parTransId="{FE240BB7-F310-4148-956F-ED169F10AD73}" sibTransId="{15FF8362-F844-4375-949B-562354ECCDCE}"/>
    <dgm:cxn modelId="{D8648265-FE28-41ED-ACA0-79DDFC85DF6B}" type="presOf" srcId="{F8E3DCE0-426F-4DCA-89B7-825996E213A0}" destId="{993CE06E-BDB3-46F3-9802-6A702DC6A5E7}" srcOrd="0" destOrd="0" presId="urn:microsoft.com/office/officeart/2008/layout/AlternatingPictureBlocks"/>
    <dgm:cxn modelId="{57B44B77-CD79-4313-9D45-9118E8B06DBE}" srcId="{CB1B8F97-E95A-422A-94D5-1E92D1A26208}" destId="{D08E810B-7562-4173-8639-592BF72D57EA}" srcOrd="3" destOrd="0" parTransId="{21EB0DF7-4597-4F47-B729-425E9AA11EF2}" sibTransId="{8ABEA81D-88BF-45B4-B93E-4D4B5AE1FAD2}"/>
    <dgm:cxn modelId="{482A6696-C931-465E-9A58-267BBE6C46C1}" srcId="{CB1B8F97-E95A-422A-94D5-1E92D1A26208}" destId="{32FF6985-A24B-4325-AF06-3EF90035167D}" srcOrd="1" destOrd="0" parTransId="{B8EA70CD-E583-4A03-8DE1-AFFC7A33F4E8}" sibTransId="{0E08E361-1AC5-4C24-91BC-86A4B741D773}"/>
    <dgm:cxn modelId="{3CA7C0CA-AE2E-48C1-8B81-21D1ADFD9E92}" type="presOf" srcId="{32FF6985-A24B-4325-AF06-3EF90035167D}" destId="{69D3CC39-DEFA-490F-901A-DC325B3D76D2}" srcOrd="0" destOrd="0" presId="urn:microsoft.com/office/officeart/2008/layout/AlternatingPictureBlocks"/>
    <dgm:cxn modelId="{BFECEADB-6B3B-4889-8C09-80130D3002EF}" type="presOf" srcId="{FCE7A136-7838-4989-BFC9-7202228FECB6}" destId="{696BE926-F029-4E7C-9C89-9D6E84BA51BF}" srcOrd="0" destOrd="0" presId="urn:microsoft.com/office/officeart/2008/layout/AlternatingPictureBlocks"/>
    <dgm:cxn modelId="{B629A1E4-D1EF-46E4-B64A-B67CABFE2B44}" srcId="{CB1B8F97-E95A-422A-94D5-1E92D1A26208}" destId="{FCE7A136-7838-4989-BFC9-7202228FECB6}" srcOrd="0" destOrd="0" parTransId="{A588BF55-6037-4491-9D8A-C730385670F9}" sibTransId="{784017F7-84AC-4014-A1B7-73576B4A97BE}"/>
    <dgm:cxn modelId="{FAA15A03-A6F7-440F-9A43-7056DC105616}" type="presParOf" srcId="{A87FE870-14E4-47EE-8FFD-6DA10CDD8EA7}" destId="{C697ED6B-0EA7-4ABF-BE17-8622A778DB72}" srcOrd="0" destOrd="0" presId="urn:microsoft.com/office/officeart/2008/layout/AlternatingPictureBlocks"/>
    <dgm:cxn modelId="{B3289B1B-D570-4980-87B3-2751B77D9ADF}" type="presParOf" srcId="{C697ED6B-0EA7-4ABF-BE17-8622A778DB72}" destId="{696BE926-F029-4E7C-9C89-9D6E84BA51BF}" srcOrd="0" destOrd="0" presId="urn:microsoft.com/office/officeart/2008/layout/AlternatingPictureBlocks"/>
    <dgm:cxn modelId="{E9098B20-C036-4E69-8C37-9121FA7BBC9A}" type="presParOf" srcId="{C697ED6B-0EA7-4ABF-BE17-8622A778DB72}" destId="{AFF7E278-D263-4BA3-A0DB-86042816CAC2}" srcOrd="1" destOrd="0" presId="urn:microsoft.com/office/officeart/2008/layout/AlternatingPictureBlocks"/>
    <dgm:cxn modelId="{77A5BF5F-5B02-4EAC-B438-2E050AA3C56A}" type="presParOf" srcId="{A87FE870-14E4-47EE-8FFD-6DA10CDD8EA7}" destId="{8ACCBFEC-6372-49FB-BE29-004A98682BAB}" srcOrd="1" destOrd="0" presId="urn:microsoft.com/office/officeart/2008/layout/AlternatingPictureBlocks"/>
    <dgm:cxn modelId="{956A2741-F88E-4DCB-BD0C-769F57ABAA8A}" type="presParOf" srcId="{A87FE870-14E4-47EE-8FFD-6DA10CDD8EA7}" destId="{2A7A6238-E066-4062-8630-C02B060BBBBE}" srcOrd="2" destOrd="0" presId="urn:microsoft.com/office/officeart/2008/layout/AlternatingPictureBlocks"/>
    <dgm:cxn modelId="{674CFBA5-040B-48B4-8266-E23466881C8C}" type="presParOf" srcId="{2A7A6238-E066-4062-8630-C02B060BBBBE}" destId="{69D3CC39-DEFA-490F-901A-DC325B3D76D2}" srcOrd="0" destOrd="0" presId="urn:microsoft.com/office/officeart/2008/layout/AlternatingPictureBlocks"/>
    <dgm:cxn modelId="{80A9D2A1-2978-4565-B2E1-9158F0E3C753}" type="presParOf" srcId="{2A7A6238-E066-4062-8630-C02B060BBBBE}" destId="{16D9EB6B-8D4D-445A-81E3-7913308722EF}" srcOrd="1" destOrd="0" presId="urn:microsoft.com/office/officeart/2008/layout/AlternatingPictureBlocks"/>
    <dgm:cxn modelId="{E0E09DF6-2033-42D2-A768-1CB7C2247733}" type="presParOf" srcId="{A87FE870-14E4-47EE-8FFD-6DA10CDD8EA7}" destId="{6A3ED50B-7A00-4507-8E33-9A3D0FAB9E73}" srcOrd="3" destOrd="0" presId="urn:microsoft.com/office/officeart/2008/layout/AlternatingPictureBlocks"/>
    <dgm:cxn modelId="{4E60A831-170A-4236-A983-F5B5A7282923}" type="presParOf" srcId="{A87FE870-14E4-47EE-8FFD-6DA10CDD8EA7}" destId="{09961E3E-0341-4D6C-A63C-DA9DB8C9D97A}" srcOrd="4" destOrd="0" presId="urn:microsoft.com/office/officeart/2008/layout/AlternatingPictureBlocks"/>
    <dgm:cxn modelId="{3D538F6E-F9EE-49E3-885F-F831707FA439}" type="presParOf" srcId="{09961E3E-0341-4D6C-A63C-DA9DB8C9D97A}" destId="{993CE06E-BDB3-46F3-9802-6A702DC6A5E7}" srcOrd="0" destOrd="0" presId="urn:microsoft.com/office/officeart/2008/layout/AlternatingPictureBlocks"/>
    <dgm:cxn modelId="{78163C03-87F1-4D7D-9124-88DF70821FD3}" type="presParOf" srcId="{09961E3E-0341-4D6C-A63C-DA9DB8C9D97A}" destId="{51770775-3178-4CD5-995E-647F9DCDF5D1}" srcOrd="1" destOrd="0" presId="urn:microsoft.com/office/officeart/2008/layout/AlternatingPictureBlocks"/>
    <dgm:cxn modelId="{09A80491-E0AF-4175-A80F-17E0BF2B31FF}" type="presParOf" srcId="{A87FE870-14E4-47EE-8FFD-6DA10CDD8EA7}" destId="{C85D82E3-1327-4307-ADAA-3048EE172E45}" srcOrd="5" destOrd="0" presId="urn:microsoft.com/office/officeart/2008/layout/AlternatingPictureBlocks"/>
    <dgm:cxn modelId="{D6EC8041-041C-486A-AB20-D2D3E6731250}" type="presParOf" srcId="{A87FE870-14E4-47EE-8FFD-6DA10CDD8EA7}" destId="{B4318FE0-7C19-450B-8411-99742FE211AF}" srcOrd="6" destOrd="0" presId="urn:microsoft.com/office/officeart/2008/layout/AlternatingPictureBlocks"/>
    <dgm:cxn modelId="{95954C08-CFB6-4A0D-B3D7-BD44BE05EF02}" type="presParOf" srcId="{B4318FE0-7C19-450B-8411-99742FE211AF}" destId="{1A063653-2F8D-4791-BCC8-45FB8EB7350D}" srcOrd="0" destOrd="0" presId="urn:microsoft.com/office/officeart/2008/layout/AlternatingPictureBlocks"/>
    <dgm:cxn modelId="{5B542FD7-4EA4-4C14-9E2B-EF0B6DE4BB23}" type="presParOf" srcId="{B4318FE0-7C19-450B-8411-99742FE211AF}" destId="{A147A43C-5BFA-4985-901E-44DBD976976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A17E7-D6A6-44FE-905B-288A0D61A04B}">
      <dsp:nvSpPr>
        <dsp:cNvPr id="0" name=""/>
        <dsp:cNvSpPr/>
      </dsp:nvSpPr>
      <dsp:spPr>
        <a:xfrm>
          <a:off x="2604880" y="5232"/>
          <a:ext cx="2162398" cy="9780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Učenje o željenoj temi</a:t>
          </a:r>
          <a:endParaRPr lang="en-US" sz="2600" kern="1200" dirty="0"/>
        </a:p>
      </dsp:txBody>
      <dsp:txXfrm>
        <a:off x="2604880" y="5232"/>
        <a:ext cx="2162398" cy="978018"/>
      </dsp:txXfrm>
    </dsp:sp>
    <dsp:sp modelId="{40F152D6-2DC7-4496-A509-BB5573086115}">
      <dsp:nvSpPr>
        <dsp:cNvPr id="0" name=""/>
        <dsp:cNvSpPr/>
      </dsp:nvSpPr>
      <dsp:spPr>
        <a:xfrm>
          <a:off x="1539818" y="5232"/>
          <a:ext cx="968237" cy="9780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1BA7F0-6BA9-4F4F-94E1-7AB6D51280FC}">
      <dsp:nvSpPr>
        <dsp:cNvPr id="0" name=""/>
        <dsp:cNvSpPr/>
      </dsp:nvSpPr>
      <dsp:spPr>
        <a:xfrm>
          <a:off x="1539818" y="1144623"/>
          <a:ext cx="2162398" cy="9780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Učenje vokabulara</a:t>
          </a:r>
          <a:endParaRPr lang="en-US" sz="2600" kern="1200" dirty="0"/>
        </a:p>
      </dsp:txBody>
      <dsp:txXfrm>
        <a:off x="1539818" y="1144623"/>
        <a:ext cx="2162398" cy="978018"/>
      </dsp:txXfrm>
    </dsp:sp>
    <dsp:sp modelId="{DAAD975A-479F-4CCE-BB01-1BDD14F9E629}">
      <dsp:nvSpPr>
        <dsp:cNvPr id="0" name=""/>
        <dsp:cNvSpPr/>
      </dsp:nvSpPr>
      <dsp:spPr>
        <a:xfrm>
          <a:off x="3799040" y="1144623"/>
          <a:ext cx="968237" cy="9780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B3A0A-BBA7-4022-A36A-3C4BCF5E42B7}">
      <dsp:nvSpPr>
        <dsp:cNvPr id="0" name=""/>
        <dsp:cNvSpPr/>
      </dsp:nvSpPr>
      <dsp:spPr>
        <a:xfrm>
          <a:off x="2604880" y="2284014"/>
          <a:ext cx="2162398" cy="9780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Slušanje i čitanje</a:t>
          </a:r>
          <a:endParaRPr lang="en-US" sz="2600" kern="1200" dirty="0"/>
        </a:p>
      </dsp:txBody>
      <dsp:txXfrm>
        <a:off x="2604880" y="2284014"/>
        <a:ext cx="2162398" cy="978018"/>
      </dsp:txXfrm>
    </dsp:sp>
    <dsp:sp modelId="{1263ABBB-EB46-40EB-8047-FF0EB326FB37}">
      <dsp:nvSpPr>
        <dsp:cNvPr id="0" name=""/>
        <dsp:cNvSpPr/>
      </dsp:nvSpPr>
      <dsp:spPr>
        <a:xfrm>
          <a:off x="1539818" y="2284014"/>
          <a:ext cx="968237" cy="9780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1073DC-9782-494F-A41F-8D7780FAEBA7}">
      <dsp:nvSpPr>
        <dsp:cNvPr id="0" name=""/>
        <dsp:cNvSpPr/>
      </dsp:nvSpPr>
      <dsp:spPr>
        <a:xfrm>
          <a:off x="1539818" y="3423405"/>
          <a:ext cx="2162398" cy="9780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Komunikacija i govor</a:t>
          </a:r>
          <a:endParaRPr lang="en-US" sz="2600" kern="1200" dirty="0"/>
        </a:p>
      </dsp:txBody>
      <dsp:txXfrm>
        <a:off x="1539818" y="3423405"/>
        <a:ext cx="2162398" cy="978018"/>
      </dsp:txXfrm>
    </dsp:sp>
    <dsp:sp modelId="{635F48DF-FFDE-4294-ABA1-24B0442BAC0B}">
      <dsp:nvSpPr>
        <dsp:cNvPr id="0" name=""/>
        <dsp:cNvSpPr/>
      </dsp:nvSpPr>
      <dsp:spPr>
        <a:xfrm>
          <a:off x="3799040" y="3423405"/>
          <a:ext cx="968237" cy="9780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5A9627-D3B3-4011-9B01-9444FE901075}">
      <dsp:nvSpPr>
        <dsp:cNvPr id="0" name=""/>
        <dsp:cNvSpPr/>
      </dsp:nvSpPr>
      <dsp:spPr>
        <a:xfrm>
          <a:off x="2604880" y="4562796"/>
          <a:ext cx="2162398" cy="9780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Frazemi</a:t>
          </a:r>
          <a:endParaRPr lang="en-US" sz="2600" kern="1200"/>
        </a:p>
      </dsp:txBody>
      <dsp:txXfrm>
        <a:off x="2604880" y="4562796"/>
        <a:ext cx="2162398" cy="978018"/>
      </dsp:txXfrm>
    </dsp:sp>
    <dsp:sp modelId="{F5D03925-1E4F-4541-A628-85747FD02498}">
      <dsp:nvSpPr>
        <dsp:cNvPr id="0" name=""/>
        <dsp:cNvSpPr/>
      </dsp:nvSpPr>
      <dsp:spPr>
        <a:xfrm>
          <a:off x="1539818" y="4562796"/>
          <a:ext cx="968237" cy="9780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BE926-F029-4E7C-9C89-9D6E84BA51BF}">
      <dsp:nvSpPr>
        <dsp:cNvPr id="0" name=""/>
        <dsp:cNvSpPr/>
      </dsp:nvSpPr>
      <dsp:spPr>
        <a:xfrm>
          <a:off x="2380024" y="2514"/>
          <a:ext cx="2709543" cy="122548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Personalizirano učenje</a:t>
          </a:r>
          <a:endParaRPr lang="en-US" sz="2300" kern="1200"/>
        </a:p>
      </dsp:txBody>
      <dsp:txXfrm>
        <a:off x="2380024" y="2514"/>
        <a:ext cx="2709543" cy="1225483"/>
      </dsp:txXfrm>
    </dsp:sp>
    <dsp:sp modelId="{AFF7E278-D263-4BA3-A0DB-86042816CAC2}">
      <dsp:nvSpPr>
        <dsp:cNvPr id="0" name=""/>
        <dsp:cNvSpPr/>
      </dsp:nvSpPr>
      <dsp:spPr>
        <a:xfrm>
          <a:off x="1045473" y="2514"/>
          <a:ext cx="1213228" cy="1225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D3CC39-DEFA-490F-901A-DC325B3D76D2}">
      <dsp:nvSpPr>
        <dsp:cNvPr id="0" name=""/>
        <dsp:cNvSpPr/>
      </dsp:nvSpPr>
      <dsp:spPr>
        <a:xfrm>
          <a:off x="1045473" y="1430202"/>
          <a:ext cx="2709543" cy="122548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Motivacija (funkcionalnosti interaktivnosti)</a:t>
          </a:r>
          <a:endParaRPr lang="en-US" sz="2300" kern="1200" dirty="0"/>
        </a:p>
      </dsp:txBody>
      <dsp:txXfrm>
        <a:off x="1045473" y="1430202"/>
        <a:ext cx="2709543" cy="1225483"/>
      </dsp:txXfrm>
    </dsp:sp>
    <dsp:sp modelId="{16D9EB6B-8D4D-445A-81E3-7913308722EF}">
      <dsp:nvSpPr>
        <dsp:cNvPr id="0" name=""/>
        <dsp:cNvSpPr/>
      </dsp:nvSpPr>
      <dsp:spPr>
        <a:xfrm>
          <a:off x="3876339" y="1430202"/>
          <a:ext cx="1213228" cy="1225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3CE06E-BDB3-46F3-9802-6A702DC6A5E7}">
      <dsp:nvSpPr>
        <dsp:cNvPr id="0" name=""/>
        <dsp:cNvSpPr/>
      </dsp:nvSpPr>
      <dsp:spPr>
        <a:xfrm>
          <a:off x="2380024" y="2857890"/>
          <a:ext cx="2709543" cy="122548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Pristupačnost i dostupnost (financijska i online)</a:t>
          </a:r>
          <a:endParaRPr lang="en-US" sz="2300" kern="1200"/>
        </a:p>
      </dsp:txBody>
      <dsp:txXfrm>
        <a:off x="2380024" y="2857890"/>
        <a:ext cx="2709543" cy="1225483"/>
      </dsp:txXfrm>
    </dsp:sp>
    <dsp:sp modelId="{51770775-3178-4CD5-995E-647F9DCDF5D1}">
      <dsp:nvSpPr>
        <dsp:cNvPr id="0" name=""/>
        <dsp:cNvSpPr/>
      </dsp:nvSpPr>
      <dsp:spPr>
        <a:xfrm>
          <a:off x="1045473" y="2857890"/>
          <a:ext cx="1213228" cy="1225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063653-2F8D-4791-BCC8-45FB8EB7350D}">
      <dsp:nvSpPr>
        <dsp:cNvPr id="0" name=""/>
        <dsp:cNvSpPr/>
      </dsp:nvSpPr>
      <dsp:spPr>
        <a:xfrm>
          <a:off x="1045473" y="4285578"/>
          <a:ext cx="2709543" cy="122548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Povratne informacije u stvarnom vremenu</a:t>
          </a:r>
          <a:endParaRPr lang="en-US" sz="2300" kern="1200"/>
        </a:p>
      </dsp:txBody>
      <dsp:txXfrm>
        <a:off x="1045473" y="4285578"/>
        <a:ext cx="2709543" cy="1225483"/>
      </dsp:txXfrm>
    </dsp:sp>
    <dsp:sp modelId="{A147A43C-5BFA-4985-901E-44DBD9769769}">
      <dsp:nvSpPr>
        <dsp:cNvPr id="0" name=""/>
        <dsp:cNvSpPr/>
      </dsp:nvSpPr>
      <dsp:spPr>
        <a:xfrm>
          <a:off x="3876339" y="4285578"/>
          <a:ext cx="1213228" cy="12254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19D1-36A6-9462-5E83-1FA35BD6B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C5941-77D0-B085-9479-B15E7FCFE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FB2A7-3CCA-892A-EAF5-0775E930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8CC-F439-1D55-1394-18BAA6CA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17E0D-93D9-A01C-9C1A-184D7616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D2A8-843E-E934-3DEE-2980814D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9E35C-68B7-96A2-F163-ACB82D4F3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18AB-06A3-7674-E41B-E9BDE2DF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714F8-813C-B0E2-4354-9E1237E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B5E32-8769-3552-6B03-FEADB133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EBDB2-8A7F-E39A-E3C6-A32FA1930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072D5-96D6-DF42-58AA-A6E583A2C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E25B-C0C8-BE3C-ABF8-1382D2F5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FDBE4-C14C-8554-4B63-740819D3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5F8D-CC8B-F28D-B047-FFB01AA3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7DBF-A8C8-1018-2037-FED3B939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4C38-B438-AD93-75E3-522DE37C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52DA3-2190-FB75-91A5-92505249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6D940-ACD2-1C50-7D1C-CBC135B7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DB5C9-ACED-CE4E-06C5-D66084EA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DF7E-66FD-B098-BD5A-8EBD4FF6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A40B9-6A4C-841A-766E-45976C8F6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3250-2337-8A01-6832-ECFDBE42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9F5E-26A1-F1EB-3D94-954F5C5C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EC85-2EC4-79AF-34C7-339887B5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31CC-7584-A429-ADB7-A29F33AF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26F5-4D8D-BCA0-5790-C3A2FDFA1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84067-8EE0-248C-3FDB-3D418FE91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84C78-8452-8E62-6FEE-7205EE8A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8939D-974C-B3A0-DB48-FDC629EF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A6534-C2F4-8E8E-C530-BF541065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405C-FC54-CD58-367F-06BEB7CB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A4D1-F21D-70E2-E766-B08EE473E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B128A-6F38-709F-EAF8-1809E5FB5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2AE39-6E6C-4ED2-5BBF-B9A0BC49F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F0F4B-FD27-046A-0200-99C409C51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7CCB8-1B20-813C-D9A6-67F9CEB0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D42D9-7FBF-96DB-34FE-8F27E259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D1813-BBAE-95C1-F2B4-D5B5E6E5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B4A0-83FC-8116-E5CF-F9C784A4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6E69B-AD5C-06C3-B38A-3B5965BB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3BAC5-9AD6-F6EC-A0C9-0B5C34CB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D0426-0D9F-8E1B-DE09-362411A7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274B3-973C-6114-B7B6-36AC702F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61353-71B5-7ABA-0C2F-0E04F307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93512-FFB0-5828-C96F-ACCF71DA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E65B-BA48-1EEC-E3CC-E328BAEE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B9C8-AA3B-F7AB-3B9E-453EF835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830A4-C6EA-DF3A-D6F2-1C476559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C6966-02F5-F3CE-5A02-7E04A299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05292-8B6A-CFA4-9A42-0A8668E1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1914F-1605-071F-DE4C-F0A84F14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442A-19FE-633B-30E6-8EF774E2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AD5CD-49D9-72B3-A704-8CE4F52A2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1934C-7D2C-2F92-D0D5-2DC68469B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BF17E-2A2D-9E7E-83CC-289E921A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B552B-1F68-4199-6FBE-481584D0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FFCE8-D52E-DB5A-EC98-FADD7A72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450B3-DB52-DB29-D420-6BAD97C2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995D-3AF7-7E6F-2F04-C76A2CC1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52301-8A42-FDF4-0D07-4C555B9C9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23BAD-5700-4A48-92E7-9918D404496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2951-D29F-73FA-A0B3-54A367A92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E08E-8086-18AC-DB24-F0D52AF5D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3F529-E0E1-422C-9D23-9F4B20DD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4675/PCSP735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590DE-F5CD-828E-6EAF-71AFC1FC2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9687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D92B4-1783-468D-1F51-535D390C9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hr-HR"/>
              <a:t>Uloga umjetne inteligencije u poučavanju drugoga jezika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DF6DF-91BA-ECDF-AD90-3F53825E1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hr-HR"/>
              <a:t>dr. sc. Kristina Posavec, Institut za istraživanje migracija, Zagreb, Hrvatska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0B334-048F-E82D-D21E-3D49A4DA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hr-HR" sz="6000" dirty="0">
                <a:solidFill>
                  <a:srgbClr val="FFFFFF"/>
                </a:solidFill>
              </a:rPr>
              <a:t>Izazovi</a:t>
            </a:r>
            <a:br>
              <a:rPr lang="hr-HR" sz="2800" dirty="0">
                <a:solidFill>
                  <a:srgbClr val="FFFFFF"/>
                </a:solidFill>
              </a:rPr>
            </a:br>
            <a:r>
              <a:rPr lang="hr-HR" sz="2000" dirty="0">
                <a:solidFill>
                  <a:srgbClr val="FFFFFF"/>
                </a:solidFill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De la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Vall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&amp;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Araya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2023</a:t>
            </a:r>
            <a:r>
              <a:rPr lang="hr-HR" sz="2000" dirty="0">
                <a:solidFill>
                  <a:srgbClr val="FFFFFF"/>
                </a:solidFill>
              </a:rPr>
              <a:t>)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5987E8E4-A1C4-93BE-931C-89AD8C3B77E2}"/>
              </a:ext>
            </a:extLst>
          </p:cNvPr>
          <p:cNvGrpSpPr/>
          <p:nvPr/>
        </p:nvGrpSpPr>
        <p:grpSpPr>
          <a:xfrm>
            <a:off x="8129234" y="4565369"/>
            <a:ext cx="911674" cy="911674"/>
            <a:chOff x="8128858" y="5328392"/>
            <a:chExt cx="911674" cy="911674"/>
          </a:xfrm>
        </p:grpSpPr>
        <p:sp>
          <p:nvSpPr>
            <p:cNvPr id="19" name="Elipsa 18">
              <a:extLst>
                <a:ext uri="{FF2B5EF4-FFF2-40B4-BE49-F238E27FC236}">
                  <a16:creationId xmlns:a16="http://schemas.microsoft.com/office/drawing/2014/main" id="{090E1357-1AEC-79E3-5C7B-069FD7CA85FE}"/>
                </a:ext>
              </a:extLst>
            </p:cNvPr>
            <p:cNvSpPr/>
            <p:nvPr/>
          </p:nvSpPr>
          <p:spPr>
            <a:xfrm>
              <a:off x="8128858" y="5328392"/>
              <a:ext cx="911674" cy="91167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1" name="Pravokutnik 20" descr="Procesor">
              <a:extLst>
                <a:ext uri="{FF2B5EF4-FFF2-40B4-BE49-F238E27FC236}">
                  <a16:creationId xmlns:a16="http://schemas.microsoft.com/office/drawing/2014/main" id="{6B9F0CD1-2F6D-7A06-A48A-FD7DFAD45BE7}"/>
                </a:ext>
              </a:extLst>
            </p:cNvPr>
            <p:cNvSpPr/>
            <p:nvPr/>
          </p:nvSpPr>
          <p:spPr>
            <a:xfrm>
              <a:off x="8320133" y="5520596"/>
              <a:ext cx="528770" cy="52877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D3B22EFD-0865-A189-B10D-72CDCE764A84}"/>
              </a:ext>
            </a:extLst>
          </p:cNvPr>
          <p:cNvGrpSpPr/>
          <p:nvPr/>
        </p:nvGrpSpPr>
        <p:grpSpPr>
          <a:xfrm>
            <a:off x="760025" y="2393875"/>
            <a:ext cx="911674" cy="911674"/>
            <a:chOff x="849565" y="2940919"/>
            <a:chExt cx="911674" cy="911674"/>
          </a:xfrm>
        </p:grpSpPr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4E08A49E-75C3-1506-0C20-3D5600A61C8C}"/>
                </a:ext>
              </a:extLst>
            </p:cNvPr>
            <p:cNvSpPr/>
            <p:nvPr/>
          </p:nvSpPr>
          <p:spPr>
            <a:xfrm>
              <a:off x="849565" y="2940919"/>
              <a:ext cx="911674" cy="91167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9" name="Pravokutnik 8" descr="Statistika">
              <a:extLst>
                <a:ext uri="{FF2B5EF4-FFF2-40B4-BE49-F238E27FC236}">
                  <a16:creationId xmlns:a16="http://schemas.microsoft.com/office/drawing/2014/main" id="{DA5B514C-AA17-1997-252A-CE52D9AF481F}"/>
                </a:ext>
              </a:extLst>
            </p:cNvPr>
            <p:cNvSpPr/>
            <p:nvPr/>
          </p:nvSpPr>
          <p:spPr>
            <a:xfrm>
              <a:off x="1041016" y="3132370"/>
              <a:ext cx="528770" cy="52877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id="{3DBE6365-0E7F-2B2C-F4B1-294E0523D663}"/>
              </a:ext>
            </a:extLst>
          </p:cNvPr>
          <p:cNvSpPr/>
          <p:nvPr/>
        </p:nvSpPr>
        <p:spPr>
          <a:xfrm>
            <a:off x="1956597" y="2940919"/>
            <a:ext cx="2148945" cy="911674"/>
          </a:xfrm>
          <a:custGeom>
            <a:avLst/>
            <a:gdLst>
              <a:gd name="connsiteX0" fmla="*/ 0 w 2148945"/>
              <a:gd name="connsiteY0" fmla="*/ 0 h 911674"/>
              <a:gd name="connsiteX1" fmla="*/ 2148945 w 2148945"/>
              <a:gd name="connsiteY1" fmla="*/ 0 h 911674"/>
              <a:gd name="connsiteX2" fmla="*/ 2148945 w 2148945"/>
              <a:gd name="connsiteY2" fmla="*/ 911674 h 911674"/>
              <a:gd name="connsiteX3" fmla="*/ 0 w 2148945"/>
              <a:gd name="connsiteY3" fmla="*/ 911674 h 911674"/>
              <a:gd name="connsiteX4" fmla="*/ 0 w 2148945"/>
              <a:gd name="connsiteY4" fmla="*/ 0 h 9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45" h="911674">
                <a:moveTo>
                  <a:pt x="0" y="0"/>
                </a:moveTo>
                <a:lnTo>
                  <a:pt x="2148945" y="0"/>
                </a:lnTo>
                <a:lnTo>
                  <a:pt x="2148945" y="911674"/>
                </a:lnTo>
                <a:lnTo>
                  <a:pt x="0" y="9116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i="0" kern="1200" baseline="0" dirty="0" err="1"/>
              <a:t>Nedostatak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ljudske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interakcije</a:t>
            </a:r>
            <a:r>
              <a:rPr lang="en-US" sz="1100" b="1" i="0" kern="1200" baseline="0" dirty="0"/>
              <a:t>: </a:t>
            </a:r>
            <a:r>
              <a:rPr lang="en-US" sz="1100" i="0" kern="1200" baseline="0" dirty="0" err="1"/>
              <a:t>Glavno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ograničenje</a:t>
            </a:r>
            <a:r>
              <a:rPr lang="en-US" sz="1100" i="0" kern="1200" baseline="0" dirty="0"/>
              <a:t> AI </a:t>
            </a:r>
            <a:r>
              <a:rPr lang="en-US" sz="1100" i="0" kern="1200" baseline="0" dirty="0" err="1"/>
              <a:t>alata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učenje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jezika</a:t>
            </a:r>
            <a:r>
              <a:rPr lang="en-US" sz="1100" i="0" kern="1200" baseline="0" dirty="0"/>
              <a:t> je </a:t>
            </a:r>
            <a:r>
              <a:rPr lang="en-US" sz="1100" i="0" kern="1200" baseline="0" dirty="0" err="1"/>
              <a:t>nedostatak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ljudske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interakcije</a:t>
            </a:r>
            <a:r>
              <a:rPr lang="hr-HR" sz="1100" kern="1200" dirty="0"/>
              <a:t>.</a:t>
            </a:r>
            <a:r>
              <a:rPr lang="en-US" sz="1100" i="0" kern="1200" baseline="0" dirty="0" err="1"/>
              <a:t>Iako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neki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alati</a:t>
            </a:r>
            <a:r>
              <a:rPr lang="en-US" sz="1100" i="0" kern="1200" baseline="0" dirty="0"/>
              <a:t> nude </a:t>
            </a:r>
            <a:r>
              <a:rPr lang="en-US" sz="1100" i="0" kern="1200" baseline="0" dirty="0" err="1"/>
              <a:t>vježbanje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razgovora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uživo</a:t>
            </a:r>
            <a:r>
              <a:rPr lang="en-US" sz="1100" i="0" kern="1200" baseline="0" dirty="0"/>
              <a:t> s </a:t>
            </a:r>
            <a:r>
              <a:rPr lang="en-US" sz="1100" i="0" kern="1200" baseline="0" dirty="0" err="1"/>
              <a:t>izvornim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govornicima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hr-HR" sz="1100" i="0" kern="1200" baseline="0" dirty="0"/>
              <a:t>nastavnicima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većina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učenja</a:t>
            </a:r>
            <a:r>
              <a:rPr lang="en-US" sz="1100" i="0" kern="1200" baseline="0" dirty="0"/>
              <a:t> </a:t>
            </a:r>
            <a:r>
              <a:rPr lang="hr-HR" sz="1100" i="0" kern="1200" baseline="0" dirty="0"/>
              <a:t>se provodi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samostaln</a:t>
            </a:r>
            <a:r>
              <a:rPr lang="hr-HR" sz="1100" i="0" kern="1200" baseline="0" dirty="0"/>
              <a:t>o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</a:t>
            </a:r>
            <a:r>
              <a:rPr lang="en-US" sz="1100" i="0" kern="1200" baseline="0" dirty="0"/>
              <a:t> ne </a:t>
            </a:r>
            <a:r>
              <a:rPr lang="en-US" sz="1100" i="0" kern="1200" baseline="0" dirty="0" err="1"/>
              <a:t>uključuje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izravnu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ljudsku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interakciju</a:t>
            </a:r>
            <a:r>
              <a:rPr lang="en-US" sz="1100" i="0" kern="1200" baseline="0" dirty="0"/>
              <a:t>. To </a:t>
            </a:r>
            <a:r>
              <a:rPr lang="en-US" sz="1100" i="0" kern="1200" baseline="0" dirty="0" err="1"/>
              <a:t>može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biti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problematično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učenike</a:t>
            </a:r>
            <a:r>
              <a:rPr lang="en-US" sz="1100" i="0" kern="1200" baseline="0" dirty="0"/>
              <a:t> koji </a:t>
            </a:r>
            <a:r>
              <a:rPr lang="en-US" sz="1100" i="0" kern="1200" baseline="0" dirty="0" err="1"/>
              <a:t>preferiraju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personaliziranije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interaktivnije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iskustvo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učenja</a:t>
            </a:r>
            <a:r>
              <a:rPr lang="en-US" sz="1100" i="0" kern="1200" baseline="0" dirty="0"/>
              <a:t>.</a:t>
            </a:r>
            <a:endParaRPr lang="en-US" sz="1100" kern="1200" dirty="0"/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33A815C1-ED4A-1B9C-99B2-FC1565B306EE}"/>
              </a:ext>
            </a:extLst>
          </p:cNvPr>
          <p:cNvGrpSpPr/>
          <p:nvPr/>
        </p:nvGrpSpPr>
        <p:grpSpPr>
          <a:xfrm>
            <a:off x="4390440" y="2393874"/>
            <a:ext cx="911674" cy="911674"/>
            <a:chOff x="4479981" y="2940919"/>
            <a:chExt cx="911674" cy="911674"/>
          </a:xfrm>
        </p:grpSpPr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1347E47D-9FA1-2FC0-9C65-804DE7E8FF29}"/>
                </a:ext>
              </a:extLst>
            </p:cNvPr>
            <p:cNvSpPr/>
            <p:nvPr/>
          </p:nvSpPr>
          <p:spPr>
            <a:xfrm>
              <a:off x="4479981" y="2940919"/>
              <a:ext cx="911674" cy="91167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5" name="Pravokutnik 14" descr="Web Design">
              <a:extLst>
                <a:ext uri="{FF2B5EF4-FFF2-40B4-BE49-F238E27FC236}">
                  <a16:creationId xmlns:a16="http://schemas.microsoft.com/office/drawing/2014/main" id="{20AB8A93-7C15-BCF4-3AA9-A5652B781911}"/>
                </a:ext>
              </a:extLst>
            </p:cNvPr>
            <p:cNvSpPr/>
            <p:nvPr/>
          </p:nvSpPr>
          <p:spPr>
            <a:xfrm>
              <a:off x="4671432" y="3132370"/>
              <a:ext cx="528770" cy="52877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96A9A6ED-6FAC-67CA-411C-E0155A4E91AB}"/>
              </a:ext>
            </a:extLst>
          </p:cNvPr>
          <p:cNvSpPr/>
          <p:nvPr/>
        </p:nvSpPr>
        <p:spPr>
          <a:xfrm>
            <a:off x="5587013" y="2585326"/>
            <a:ext cx="2148945" cy="1267267"/>
          </a:xfrm>
          <a:custGeom>
            <a:avLst/>
            <a:gdLst>
              <a:gd name="connsiteX0" fmla="*/ 0 w 2148945"/>
              <a:gd name="connsiteY0" fmla="*/ 0 h 911674"/>
              <a:gd name="connsiteX1" fmla="*/ 2148945 w 2148945"/>
              <a:gd name="connsiteY1" fmla="*/ 0 h 911674"/>
              <a:gd name="connsiteX2" fmla="*/ 2148945 w 2148945"/>
              <a:gd name="connsiteY2" fmla="*/ 911674 h 911674"/>
              <a:gd name="connsiteX3" fmla="*/ 0 w 2148945"/>
              <a:gd name="connsiteY3" fmla="*/ 911674 h 911674"/>
              <a:gd name="connsiteX4" fmla="*/ 0 w 2148945"/>
              <a:gd name="connsiteY4" fmla="*/ 0 h 9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45" h="911674">
                <a:moveTo>
                  <a:pt x="0" y="0"/>
                </a:moveTo>
                <a:lnTo>
                  <a:pt x="2148945" y="0"/>
                </a:lnTo>
                <a:lnTo>
                  <a:pt x="2148945" y="911674"/>
                </a:lnTo>
                <a:lnTo>
                  <a:pt x="0" y="9116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100" b="1" i="0" kern="1200" baseline="0" dirty="0"/>
              <a:t>Pot</a:t>
            </a:r>
            <a:r>
              <a:rPr lang="en-US" sz="1100" b="1" i="0" kern="1200" baseline="0" dirty="0" err="1"/>
              <a:t>eškoće</a:t>
            </a:r>
            <a:r>
              <a:rPr lang="en-US" sz="1100" b="1" i="0" kern="1200" baseline="0" dirty="0"/>
              <a:t> u </a:t>
            </a:r>
            <a:r>
              <a:rPr lang="en-US" sz="1100" b="1" i="0" kern="1200" baseline="0" dirty="0" err="1"/>
              <a:t>repliciranju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kulturnih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i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kontekstualnih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nijansi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jezika</a:t>
            </a:r>
            <a:r>
              <a:rPr lang="en-US" sz="1100" b="1" i="0" kern="1200" baseline="0" dirty="0"/>
              <a:t>: </a:t>
            </a:r>
            <a:r>
              <a:rPr lang="en-US" sz="1100" i="0" kern="1200" baseline="0" dirty="0"/>
              <a:t>AI </a:t>
            </a:r>
            <a:r>
              <a:rPr lang="en-US" sz="1100" i="0" kern="1200" baseline="0" dirty="0" err="1"/>
              <a:t>alati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učenje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mogu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imati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poteškoće</a:t>
            </a:r>
            <a:r>
              <a:rPr lang="en-US" sz="1100" i="0" kern="1200" baseline="0" dirty="0"/>
              <a:t> u </a:t>
            </a:r>
            <a:r>
              <a:rPr lang="en-US" sz="1100" i="0" kern="1200" baseline="0" dirty="0" err="1"/>
              <a:t>repliciranju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kulturnih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kontekstualnih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nijansi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jezika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poput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idioma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kolokvijalizama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</a:t>
            </a:r>
            <a:r>
              <a:rPr lang="en-US" sz="1100" i="0" kern="1200" baseline="0" dirty="0"/>
              <a:t> </a:t>
            </a:r>
            <a:r>
              <a:rPr lang="hr-HR" sz="1100" i="0" kern="1200" baseline="0" dirty="0"/>
              <a:t>naglasaka</a:t>
            </a:r>
            <a:r>
              <a:rPr lang="en-US" sz="1100" i="0" kern="1200" baseline="0" dirty="0"/>
              <a:t>. To </a:t>
            </a:r>
            <a:r>
              <a:rPr lang="en-US" sz="1100" i="0" kern="1200" baseline="0" dirty="0" err="1"/>
              <a:t>može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dovesti</a:t>
            </a:r>
            <a:r>
              <a:rPr lang="en-US" sz="1100" i="0" kern="1200" baseline="0" dirty="0"/>
              <a:t> do </a:t>
            </a:r>
            <a:r>
              <a:rPr lang="en-US" sz="1100" i="0" kern="1200" baseline="0" dirty="0" err="1"/>
              <a:t>nesporazuma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pogrešaka</a:t>
            </a:r>
            <a:r>
              <a:rPr lang="en-US" sz="1100" i="0" kern="1200" baseline="0" dirty="0"/>
              <a:t> u </a:t>
            </a:r>
            <a:r>
              <a:rPr lang="en-US" sz="1100" i="0" kern="1200" baseline="0" dirty="0" err="1"/>
              <a:t>komunikaciji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posebno</a:t>
            </a:r>
            <a:r>
              <a:rPr lang="en-US" sz="1100" i="0" kern="1200" baseline="0" dirty="0"/>
              <a:t> u </a:t>
            </a:r>
            <a:r>
              <a:rPr lang="en-US" sz="1100" i="0" kern="1200" baseline="0" dirty="0" err="1"/>
              <a:t>složenijem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tehničkom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jeziku</a:t>
            </a:r>
            <a:r>
              <a:rPr lang="en-US" sz="1100" i="0" kern="1200" baseline="0" dirty="0"/>
              <a:t>.</a:t>
            </a:r>
            <a:endParaRPr lang="en-US" sz="1100" kern="1200" dirty="0"/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7F73FE99-A8DC-7C2F-2756-DDCC02E4F8AB}"/>
              </a:ext>
            </a:extLst>
          </p:cNvPr>
          <p:cNvSpPr/>
          <p:nvPr/>
        </p:nvSpPr>
        <p:spPr>
          <a:xfrm>
            <a:off x="9481804" y="2174757"/>
            <a:ext cx="2148945" cy="1944932"/>
          </a:xfrm>
          <a:custGeom>
            <a:avLst/>
            <a:gdLst>
              <a:gd name="connsiteX0" fmla="*/ 0 w 2148945"/>
              <a:gd name="connsiteY0" fmla="*/ 0 h 911674"/>
              <a:gd name="connsiteX1" fmla="*/ 2148945 w 2148945"/>
              <a:gd name="connsiteY1" fmla="*/ 0 h 911674"/>
              <a:gd name="connsiteX2" fmla="*/ 2148945 w 2148945"/>
              <a:gd name="connsiteY2" fmla="*/ 911674 h 911674"/>
              <a:gd name="connsiteX3" fmla="*/ 0 w 2148945"/>
              <a:gd name="connsiteY3" fmla="*/ 911674 h 911674"/>
              <a:gd name="connsiteX4" fmla="*/ 0 w 2148945"/>
              <a:gd name="connsiteY4" fmla="*/ 0 h 9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45" h="911674">
                <a:moveTo>
                  <a:pt x="0" y="0"/>
                </a:moveTo>
                <a:lnTo>
                  <a:pt x="2148945" y="0"/>
                </a:lnTo>
                <a:lnTo>
                  <a:pt x="2148945" y="911674"/>
                </a:lnTo>
                <a:lnTo>
                  <a:pt x="0" y="9116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defTabSz="488950">
              <a:spcBef>
                <a:spcPct val="0"/>
              </a:spcBef>
              <a:spcAft>
                <a:spcPct val="35000"/>
              </a:spcAft>
            </a:pPr>
            <a:endParaRPr lang="hr-HR" sz="1100" b="1" dirty="0"/>
          </a:p>
          <a:p>
            <a:pPr defTabSz="48895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err="1"/>
              <a:t>Ograničena</a:t>
            </a:r>
            <a:r>
              <a:rPr lang="en-US" sz="1100" b="1" dirty="0"/>
              <a:t> </a:t>
            </a:r>
            <a:r>
              <a:rPr lang="en-US" sz="1100" b="1" dirty="0" err="1"/>
              <a:t>sposobnost</a:t>
            </a:r>
            <a:r>
              <a:rPr lang="en-US" sz="1100" b="1" dirty="0"/>
              <a:t> </a:t>
            </a:r>
            <a:r>
              <a:rPr lang="en-US" sz="1100" b="1" dirty="0" err="1"/>
              <a:t>prepoznavanja</a:t>
            </a:r>
            <a:r>
              <a:rPr lang="en-US" sz="1100" b="1" dirty="0"/>
              <a:t> </a:t>
            </a:r>
            <a:r>
              <a:rPr lang="en-US" sz="1100" b="1" dirty="0" err="1"/>
              <a:t>pogrešaka</a:t>
            </a:r>
            <a:r>
              <a:rPr lang="en-US" sz="1100" b="1" dirty="0"/>
              <a:t>: </a:t>
            </a:r>
            <a:r>
              <a:rPr lang="en-US" sz="1100" dirty="0"/>
              <a:t>AI </a:t>
            </a:r>
            <a:r>
              <a:rPr lang="en-US" sz="1100" dirty="0" err="1"/>
              <a:t>alati</a:t>
            </a:r>
            <a:r>
              <a:rPr lang="en-US" sz="1100" dirty="0"/>
              <a:t> za </a:t>
            </a:r>
            <a:r>
              <a:rPr lang="en-US" sz="1100" dirty="0" err="1"/>
              <a:t>učenje</a:t>
            </a:r>
            <a:r>
              <a:rPr lang="en-US" sz="1100" dirty="0"/>
              <a:t> </a:t>
            </a:r>
            <a:r>
              <a:rPr lang="en-US" sz="1100" dirty="0" err="1"/>
              <a:t>jezika</a:t>
            </a:r>
            <a:r>
              <a:rPr lang="en-US" sz="1100" dirty="0"/>
              <a:t> </a:t>
            </a:r>
            <a:r>
              <a:rPr lang="en-US" sz="1100" dirty="0" err="1"/>
              <a:t>možda</a:t>
            </a:r>
            <a:r>
              <a:rPr lang="en-US" sz="1100" dirty="0"/>
              <a:t> </a:t>
            </a:r>
            <a:r>
              <a:rPr lang="en-US" sz="1100" dirty="0" err="1"/>
              <a:t>neće</a:t>
            </a:r>
            <a:r>
              <a:rPr lang="en-US" sz="1100" dirty="0"/>
              <a:t> </a:t>
            </a:r>
            <a:r>
              <a:rPr lang="en-US" sz="1100" dirty="0" err="1"/>
              <a:t>prepoznati</a:t>
            </a:r>
            <a:r>
              <a:rPr lang="en-US" sz="1100" dirty="0"/>
              <a:t> </a:t>
            </a:r>
            <a:r>
              <a:rPr lang="en-US" sz="1100" dirty="0" err="1"/>
              <a:t>ili</a:t>
            </a:r>
            <a:r>
              <a:rPr lang="en-US" sz="1100" dirty="0"/>
              <a:t> </a:t>
            </a:r>
            <a:r>
              <a:rPr lang="en-US" sz="1100" dirty="0" err="1"/>
              <a:t>ispraviti</a:t>
            </a:r>
            <a:r>
              <a:rPr lang="en-US" sz="1100" dirty="0"/>
              <a:t> </a:t>
            </a:r>
            <a:r>
              <a:rPr lang="en-US" sz="1100" dirty="0" err="1"/>
              <a:t>pogreške</a:t>
            </a:r>
            <a:r>
              <a:rPr lang="en-US" sz="1100" dirty="0"/>
              <a:t> </a:t>
            </a:r>
            <a:r>
              <a:rPr lang="en-US" sz="1100" dirty="0" err="1"/>
              <a:t>jednako</a:t>
            </a:r>
            <a:r>
              <a:rPr lang="en-US" sz="1100" dirty="0"/>
              <a:t> </a:t>
            </a:r>
            <a:r>
              <a:rPr lang="en-US" sz="1100" dirty="0" err="1"/>
              <a:t>precizno</a:t>
            </a:r>
            <a:r>
              <a:rPr lang="en-US" sz="1100" dirty="0"/>
              <a:t> </a:t>
            </a:r>
            <a:r>
              <a:rPr lang="en-US" sz="1100" dirty="0" err="1"/>
              <a:t>kao</a:t>
            </a:r>
            <a:r>
              <a:rPr lang="en-US" sz="1100" dirty="0"/>
              <a:t> </a:t>
            </a:r>
            <a:r>
              <a:rPr lang="hr-HR" sz="1100" dirty="0"/>
              <a:t>nastavnik</a:t>
            </a:r>
            <a:r>
              <a:rPr lang="en-US" sz="1100" dirty="0"/>
              <a:t>. To </a:t>
            </a:r>
            <a:r>
              <a:rPr lang="en-US" sz="1100" dirty="0" err="1"/>
              <a:t>može</a:t>
            </a:r>
            <a:r>
              <a:rPr lang="en-US" sz="1100" dirty="0"/>
              <a:t> </a:t>
            </a:r>
            <a:r>
              <a:rPr lang="en-US" sz="1100" dirty="0" err="1"/>
              <a:t>dovesti</a:t>
            </a:r>
            <a:r>
              <a:rPr lang="en-US" sz="1100" dirty="0"/>
              <a:t> do toga da </a:t>
            </a:r>
            <a:r>
              <a:rPr lang="en-US" sz="1100" dirty="0" err="1"/>
              <a:t>učenici</a:t>
            </a:r>
            <a:r>
              <a:rPr lang="en-US" sz="1100" dirty="0"/>
              <a:t> </a:t>
            </a:r>
            <a:r>
              <a:rPr lang="en-US" sz="1100" dirty="0" err="1"/>
              <a:t>razviju</a:t>
            </a:r>
            <a:r>
              <a:rPr lang="en-US" sz="1100" dirty="0"/>
              <a:t> </a:t>
            </a:r>
            <a:r>
              <a:rPr lang="en-US" sz="1100" dirty="0" err="1"/>
              <a:t>loše</a:t>
            </a:r>
            <a:r>
              <a:rPr lang="en-US" sz="1100" dirty="0"/>
              <a:t> </a:t>
            </a:r>
            <a:r>
              <a:rPr lang="en-US" sz="1100" dirty="0" err="1"/>
              <a:t>navike</a:t>
            </a:r>
            <a:r>
              <a:rPr lang="en-US" sz="1100" dirty="0"/>
              <a:t> </a:t>
            </a:r>
            <a:r>
              <a:rPr lang="en-US" sz="1100" dirty="0" err="1"/>
              <a:t>ili</a:t>
            </a:r>
            <a:r>
              <a:rPr lang="en-US" sz="1100" dirty="0"/>
              <a:t> </a:t>
            </a:r>
            <a:r>
              <a:rPr lang="hr-HR" sz="1100" dirty="0"/>
              <a:t>ponavljaju </a:t>
            </a:r>
            <a:r>
              <a:rPr lang="en-US" sz="1100" dirty="0" err="1"/>
              <a:t>pogreške</a:t>
            </a:r>
            <a:r>
              <a:rPr lang="en-US" sz="1100" dirty="0"/>
              <a:t>.</a:t>
            </a:r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100" b="1" i="0" kern="1200" baseline="0" dirty="0"/>
              <a:t>O</a:t>
            </a:r>
            <a:r>
              <a:rPr lang="en-US" sz="1100" b="1" i="0" kern="1200" baseline="0" dirty="0" err="1"/>
              <a:t>visnost</a:t>
            </a:r>
            <a:r>
              <a:rPr lang="en-US" sz="1100" b="1" i="0" kern="1200" baseline="0" dirty="0"/>
              <a:t> o </a:t>
            </a:r>
            <a:r>
              <a:rPr lang="en-US" sz="1100" b="1" i="0" kern="1200" baseline="0" dirty="0" err="1"/>
              <a:t>velikim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količinama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podataka</a:t>
            </a:r>
            <a:r>
              <a:rPr lang="en-US" sz="1100" b="1" i="0" kern="1200" baseline="0" dirty="0"/>
              <a:t> za </a:t>
            </a:r>
            <a:r>
              <a:rPr lang="en-US" sz="1100" b="1" i="0" kern="1200" baseline="0" dirty="0" err="1"/>
              <a:t>obuku</a:t>
            </a:r>
            <a:r>
              <a:rPr lang="en-US" sz="1100" b="1" i="0" kern="1200" baseline="0" dirty="0"/>
              <a:t>:</a:t>
            </a:r>
            <a:r>
              <a:rPr lang="en-US" sz="1100" i="0" kern="1200" baseline="0" dirty="0"/>
              <a:t> AI </a:t>
            </a:r>
            <a:r>
              <a:rPr lang="en-US" sz="1100" i="0" kern="1200" baseline="0" dirty="0" err="1"/>
              <a:t>alati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učenje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oslanjaju</a:t>
            </a:r>
            <a:r>
              <a:rPr lang="en-US" sz="1100" i="0" kern="1200" baseline="0" dirty="0"/>
              <a:t> se </a:t>
            </a:r>
            <a:r>
              <a:rPr lang="en-US" sz="1100" i="0" kern="1200" baseline="0" dirty="0" err="1"/>
              <a:t>na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velike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količine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podataka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obuku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što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može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predstavljati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izazov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nedovoljno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zastupljene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dijalekte</a:t>
            </a:r>
            <a:r>
              <a:rPr lang="en-US" sz="1100" i="0" kern="1200" baseline="0" dirty="0"/>
              <a:t>. To </a:t>
            </a:r>
            <a:r>
              <a:rPr lang="en-US" sz="1100" i="0" kern="1200" baseline="0" dirty="0" err="1"/>
              <a:t>može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dovesti</a:t>
            </a:r>
            <a:r>
              <a:rPr lang="en-US" sz="1100" i="0" kern="1200" baseline="0" dirty="0"/>
              <a:t> do </a:t>
            </a:r>
            <a:r>
              <a:rPr lang="en-US" sz="1100" i="0" kern="1200" baseline="0" dirty="0" err="1"/>
              <a:t>nedostatka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resursa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pristranog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materijala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učenje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</a:t>
            </a:r>
            <a:r>
              <a:rPr lang="hr-HR" sz="1100" i="0" kern="1200" baseline="0" dirty="0"/>
              <a:t>a</a:t>
            </a:r>
            <a:r>
              <a:rPr lang="en-US" sz="1100" i="0" kern="1200" baseline="0" dirty="0"/>
              <a:t>.</a:t>
            </a:r>
            <a:endParaRPr lang="en-US" sz="1100" kern="1200" dirty="0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8312C4E-7B56-F3E5-14F6-4A4B4A5EDCF4}"/>
              </a:ext>
            </a:extLst>
          </p:cNvPr>
          <p:cNvGrpSpPr/>
          <p:nvPr/>
        </p:nvGrpSpPr>
        <p:grpSpPr>
          <a:xfrm>
            <a:off x="760025" y="4565369"/>
            <a:ext cx="911674" cy="911674"/>
            <a:chOff x="849565" y="4565369"/>
            <a:chExt cx="911674" cy="911674"/>
          </a:xfrm>
        </p:grpSpPr>
        <p:sp>
          <p:nvSpPr>
            <p:cNvPr id="25" name="Elipsa 24">
              <a:extLst>
                <a:ext uri="{FF2B5EF4-FFF2-40B4-BE49-F238E27FC236}">
                  <a16:creationId xmlns:a16="http://schemas.microsoft.com/office/drawing/2014/main" id="{EFF0C122-C75F-6134-70EA-6C2F8AC787EF}"/>
                </a:ext>
              </a:extLst>
            </p:cNvPr>
            <p:cNvSpPr/>
            <p:nvPr/>
          </p:nvSpPr>
          <p:spPr>
            <a:xfrm>
              <a:off x="849565" y="4565369"/>
              <a:ext cx="911674" cy="91167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7" name="Pravokutnik 26" descr="Kvačica">
              <a:extLst>
                <a:ext uri="{FF2B5EF4-FFF2-40B4-BE49-F238E27FC236}">
                  <a16:creationId xmlns:a16="http://schemas.microsoft.com/office/drawing/2014/main" id="{3D368546-3897-B95E-3351-9749E6DBEE1E}"/>
                </a:ext>
              </a:extLst>
            </p:cNvPr>
            <p:cNvSpPr/>
            <p:nvPr/>
          </p:nvSpPr>
          <p:spPr>
            <a:xfrm>
              <a:off x="1041016" y="4756821"/>
              <a:ext cx="528770" cy="528770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BCACB060-972B-4FBA-F68B-EBF6543771B8}"/>
              </a:ext>
            </a:extLst>
          </p:cNvPr>
          <p:cNvSpPr/>
          <p:nvPr/>
        </p:nvSpPr>
        <p:spPr>
          <a:xfrm>
            <a:off x="1956597" y="4565369"/>
            <a:ext cx="2148945" cy="911674"/>
          </a:xfrm>
          <a:custGeom>
            <a:avLst/>
            <a:gdLst>
              <a:gd name="connsiteX0" fmla="*/ 0 w 2148945"/>
              <a:gd name="connsiteY0" fmla="*/ 0 h 911674"/>
              <a:gd name="connsiteX1" fmla="*/ 2148945 w 2148945"/>
              <a:gd name="connsiteY1" fmla="*/ 0 h 911674"/>
              <a:gd name="connsiteX2" fmla="*/ 2148945 w 2148945"/>
              <a:gd name="connsiteY2" fmla="*/ 911674 h 911674"/>
              <a:gd name="connsiteX3" fmla="*/ 0 w 2148945"/>
              <a:gd name="connsiteY3" fmla="*/ 911674 h 911674"/>
              <a:gd name="connsiteX4" fmla="*/ 0 w 2148945"/>
              <a:gd name="connsiteY4" fmla="*/ 0 h 9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45" h="911674">
                <a:moveTo>
                  <a:pt x="0" y="0"/>
                </a:moveTo>
                <a:lnTo>
                  <a:pt x="2148945" y="0"/>
                </a:lnTo>
                <a:lnTo>
                  <a:pt x="2148945" y="911674"/>
                </a:lnTo>
                <a:lnTo>
                  <a:pt x="0" y="9116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1100" b="1" i="0" kern="1200" baseline="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i="0" kern="1200" baseline="0" dirty="0" err="1"/>
              <a:t>Ograničena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sposobnost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razumijevanja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ili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proizvodnje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kreativnog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ili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originalnog</a:t>
            </a:r>
            <a:r>
              <a:rPr lang="en-US" sz="1100" b="1" i="0" kern="1200" baseline="0" dirty="0"/>
              <a:t> </a:t>
            </a:r>
            <a:r>
              <a:rPr lang="en-US" sz="1100" b="1" i="0" kern="1200" baseline="0" dirty="0" err="1"/>
              <a:t>jezika</a:t>
            </a:r>
            <a:r>
              <a:rPr lang="en-US" sz="1100" b="1" i="0" kern="1200" baseline="0" dirty="0"/>
              <a:t>: </a:t>
            </a:r>
            <a:r>
              <a:rPr lang="en-US" sz="1100" i="0" kern="1200" baseline="0" dirty="0"/>
              <a:t>AI </a:t>
            </a:r>
            <a:r>
              <a:rPr lang="en-US" sz="1100" i="0" kern="1200" baseline="0" dirty="0" err="1"/>
              <a:t>alati</a:t>
            </a:r>
            <a:r>
              <a:rPr lang="en-US" sz="1100" i="0" kern="1200" baseline="0" dirty="0"/>
              <a:t> za </a:t>
            </a:r>
            <a:r>
              <a:rPr lang="en-US" sz="1100" i="0" kern="1200" baseline="0" dirty="0" err="1"/>
              <a:t>učenje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mogu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imati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poteškoća</a:t>
            </a:r>
            <a:r>
              <a:rPr lang="en-US" sz="1100" i="0" kern="1200" baseline="0" dirty="0"/>
              <a:t> u </a:t>
            </a:r>
            <a:r>
              <a:rPr lang="en-US" sz="1100" i="0" kern="1200" baseline="0" dirty="0" err="1"/>
              <a:t>razumijevanju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proizvodnji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kreativnog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originalnog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jezika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poput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poezije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fikcije</a:t>
            </a:r>
            <a:r>
              <a:rPr lang="en-US" sz="1100" i="0" kern="1200" baseline="0" dirty="0"/>
              <a:t>. </a:t>
            </a:r>
            <a:r>
              <a:rPr lang="en-US" sz="1100" i="0" kern="1200" baseline="0" dirty="0" err="1"/>
              <a:t>Također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mogu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imati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problema</a:t>
            </a:r>
            <a:r>
              <a:rPr lang="en-US" sz="1100" i="0" kern="1200" baseline="0" dirty="0"/>
              <a:t> s</a:t>
            </a:r>
            <a:r>
              <a:rPr lang="hr-HR" sz="1100" i="0" kern="1200" baseline="0" dirty="0"/>
              <a:t>a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zadacima</a:t>
            </a:r>
            <a:r>
              <a:rPr lang="en-US" sz="1100" i="0" kern="1200" baseline="0" dirty="0"/>
              <a:t> koji </a:t>
            </a:r>
            <a:r>
              <a:rPr lang="en-US" sz="1100" i="0" kern="1200" baseline="0" dirty="0" err="1"/>
              <a:t>zahtijevaju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visoku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razinu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jezične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vještine</a:t>
            </a:r>
            <a:r>
              <a:rPr lang="en-US" sz="1100" i="0" kern="1200" baseline="0" dirty="0"/>
              <a:t>, </a:t>
            </a:r>
            <a:r>
              <a:rPr lang="en-US" sz="1100" i="0" kern="1200" baseline="0" dirty="0" err="1"/>
              <a:t>poput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napredne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gramatike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ili</a:t>
            </a:r>
            <a:r>
              <a:rPr lang="en-US" sz="1100" i="0" kern="1200" baseline="0" dirty="0"/>
              <a:t> </a:t>
            </a:r>
            <a:r>
              <a:rPr lang="en-US" sz="1100" i="0" kern="1200" baseline="0" dirty="0" err="1"/>
              <a:t>vokabulara</a:t>
            </a:r>
            <a:r>
              <a:rPr lang="en-US" sz="1100" i="0" kern="1200" baseline="0" dirty="0"/>
              <a:t>.</a:t>
            </a:r>
            <a:endParaRPr lang="en-US" sz="1100" kern="1200" dirty="0"/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F8B3701-9BA3-1079-86B0-C80D0DA932D6}"/>
              </a:ext>
            </a:extLst>
          </p:cNvPr>
          <p:cNvGrpSpPr/>
          <p:nvPr/>
        </p:nvGrpSpPr>
        <p:grpSpPr>
          <a:xfrm>
            <a:off x="8153254" y="2393874"/>
            <a:ext cx="911674" cy="911674"/>
            <a:chOff x="4479981" y="4565369"/>
            <a:chExt cx="911674" cy="911674"/>
          </a:xfrm>
        </p:grpSpPr>
        <p:sp>
          <p:nvSpPr>
            <p:cNvPr id="29" name="Elipsa 28">
              <a:extLst>
                <a:ext uri="{FF2B5EF4-FFF2-40B4-BE49-F238E27FC236}">
                  <a16:creationId xmlns:a16="http://schemas.microsoft.com/office/drawing/2014/main" id="{BAA314B0-AB82-2E8D-1155-4FEC9F3F362F}"/>
                </a:ext>
              </a:extLst>
            </p:cNvPr>
            <p:cNvSpPr/>
            <p:nvPr/>
          </p:nvSpPr>
          <p:spPr>
            <a:xfrm>
              <a:off x="4479981" y="4565369"/>
              <a:ext cx="911674" cy="91167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31" name="Pravokutnik 30" descr="Robot">
              <a:extLst>
                <a:ext uri="{FF2B5EF4-FFF2-40B4-BE49-F238E27FC236}">
                  <a16:creationId xmlns:a16="http://schemas.microsoft.com/office/drawing/2014/main" id="{5C3D675E-B486-5614-8EEA-7302A25F95F2}"/>
                </a:ext>
              </a:extLst>
            </p:cNvPr>
            <p:cNvSpPr/>
            <p:nvPr/>
          </p:nvSpPr>
          <p:spPr>
            <a:xfrm>
              <a:off x="4671432" y="4756821"/>
              <a:ext cx="528770" cy="528770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32" name="Prostoručno: oblik 31">
            <a:extLst>
              <a:ext uri="{FF2B5EF4-FFF2-40B4-BE49-F238E27FC236}">
                <a16:creationId xmlns:a16="http://schemas.microsoft.com/office/drawing/2014/main" id="{C4FC5780-A598-D7B0-7666-D60CE06A43C6}"/>
              </a:ext>
            </a:extLst>
          </p:cNvPr>
          <p:cNvSpPr/>
          <p:nvPr/>
        </p:nvSpPr>
        <p:spPr>
          <a:xfrm>
            <a:off x="5587013" y="4565369"/>
            <a:ext cx="2148945" cy="911674"/>
          </a:xfrm>
          <a:custGeom>
            <a:avLst/>
            <a:gdLst>
              <a:gd name="connsiteX0" fmla="*/ 0 w 2148945"/>
              <a:gd name="connsiteY0" fmla="*/ 0 h 911674"/>
              <a:gd name="connsiteX1" fmla="*/ 2148945 w 2148945"/>
              <a:gd name="connsiteY1" fmla="*/ 0 h 911674"/>
              <a:gd name="connsiteX2" fmla="*/ 2148945 w 2148945"/>
              <a:gd name="connsiteY2" fmla="*/ 911674 h 911674"/>
              <a:gd name="connsiteX3" fmla="*/ 0 w 2148945"/>
              <a:gd name="connsiteY3" fmla="*/ 911674 h 911674"/>
              <a:gd name="connsiteX4" fmla="*/ 0 w 2148945"/>
              <a:gd name="connsiteY4" fmla="*/ 0 h 9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45" h="911674">
                <a:moveTo>
                  <a:pt x="0" y="0"/>
                </a:moveTo>
                <a:lnTo>
                  <a:pt x="2148945" y="0"/>
                </a:lnTo>
                <a:lnTo>
                  <a:pt x="2148945" y="911674"/>
                </a:lnTo>
                <a:lnTo>
                  <a:pt x="0" y="9116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 dirty="0"/>
          </a:p>
        </p:txBody>
      </p:sp>
    </p:spTree>
    <p:extLst>
      <p:ext uri="{BB962C8B-B14F-4D97-AF65-F5344CB8AC3E}">
        <p14:creationId xmlns:p14="http://schemas.microsoft.com/office/powerpoint/2010/main" val="42560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8E1AD0-F9C9-BE10-42E6-2661A526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Reference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6057A7-B610-DC40-1A4F-A6C47B4B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n-US" sz="2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Vall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R. F., &amp; Araya, F. G. (2023). Exploring the benefits and challenges of AI-language learning tools. </a:t>
            </a:r>
            <a:r>
              <a:rPr lang="en-US" sz="2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Int. J. Soc. Sci. </a:t>
            </a:r>
            <a:r>
              <a:rPr lang="en-US" sz="24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Humanit</a:t>
            </a:r>
            <a:r>
              <a:rPr lang="en-US" sz="2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Invent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7569-7576.</a:t>
            </a:r>
            <a:endParaRPr lang="hr-HR" sz="24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Hassani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Nahvi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&amp; Ahmadi, A. (2016). Design and implementation of an intelligent virtual environment for improving speaking and listening skills.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Interactive Learning Environments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24(1), 252-271.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Miao, F., Holmes, W., Huang, R., &amp; Zhang, H. (2021). AI and education: Guidance for policy-makers. UNESCO. </a:t>
            </a:r>
            <a:r>
              <a:rPr lang="en-GB" sz="24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https://doi.org/10.54675/PCSP7350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5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AD0727-538D-4B3C-4981-A359F7764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hr-HR" sz="4800" dirty="0">
                <a:solidFill>
                  <a:srgbClr val="FFFFFF"/>
                </a:solidFill>
              </a:rPr>
              <a:t>Hvala na pažnji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3" name="Picture 2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C0CF75B1-C21A-1636-8DAF-EFF131233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" y="6122894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8ED99-74A7-2052-833E-DD51BA17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Umjetna inteligencija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7BB1-0D13-7B37-9496-EFF9EBC5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hr-HR" sz="1700" dirty="0"/>
              <a:t>Definicija Europskog parlamenta:</a:t>
            </a:r>
          </a:p>
          <a:p>
            <a:pPr lvl="1"/>
            <a:r>
              <a:rPr lang="hr-HR" sz="1700" i="1" dirty="0"/>
              <a:t>Umjetna inteligencija je sposobnost nekog uređaja da oponaša ljudske aktivnosti poput zaključivanja, učenja, planiranja i kreativnosti.</a:t>
            </a:r>
          </a:p>
          <a:p>
            <a:pPr lvl="1"/>
            <a:r>
              <a:rPr lang="hr-HR" sz="1700" i="1" dirty="0"/>
              <a:t>Umjetna inteligencija omogućuje tehničkim sustavima da percipiraju svoje okruženje, analiziraju ono što vide i rješavaju probleme kako bi postigli određeni cilj. Računalo prima podatke, bilo da su već pripremljeni ili prikupljeni pomoću vlastitih senzora (npr. fotoaparata), obrađuje te podatke i daje odgovore.</a:t>
            </a:r>
          </a:p>
          <a:p>
            <a:r>
              <a:rPr lang="en-GB" sz="1700" dirty="0" err="1"/>
              <a:t>Učinak</a:t>
            </a:r>
            <a:r>
              <a:rPr lang="en-GB" sz="1700" dirty="0"/>
              <a:t> </a:t>
            </a:r>
            <a:r>
              <a:rPr lang="en-GB" sz="1700" dirty="0" err="1"/>
              <a:t>alata</a:t>
            </a:r>
            <a:r>
              <a:rPr lang="en-GB" sz="1700" dirty="0"/>
              <a:t> </a:t>
            </a:r>
            <a:r>
              <a:rPr lang="en-GB" sz="1700" i="1" dirty="0"/>
              <a:t>'</a:t>
            </a:r>
            <a:r>
              <a:rPr lang="en-GB" sz="1700" i="1" dirty="0" err="1"/>
              <a:t>velikih</a:t>
            </a:r>
            <a:r>
              <a:rPr lang="en-GB" sz="1700" i="1" dirty="0"/>
              <a:t> </a:t>
            </a:r>
            <a:r>
              <a:rPr lang="en-GB" sz="1700" i="1" dirty="0" err="1"/>
              <a:t>jezičnih</a:t>
            </a:r>
            <a:r>
              <a:rPr lang="en-GB" sz="1700" i="1" dirty="0"/>
              <a:t> </a:t>
            </a:r>
            <a:r>
              <a:rPr lang="en-GB" sz="1700" i="1" dirty="0" err="1"/>
              <a:t>modela</a:t>
            </a:r>
            <a:r>
              <a:rPr lang="en-GB" sz="1700" dirty="0"/>
              <a:t>' </a:t>
            </a:r>
            <a:r>
              <a:rPr lang="en-GB" sz="1700" dirty="0" err="1"/>
              <a:t>posebno</a:t>
            </a:r>
            <a:r>
              <a:rPr lang="en-GB" sz="1700" dirty="0"/>
              <a:t> je </a:t>
            </a:r>
            <a:r>
              <a:rPr lang="en-GB" sz="1700" dirty="0" err="1"/>
              <a:t>vidljiv</a:t>
            </a:r>
            <a:r>
              <a:rPr lang="en-GB" sz="1700" dirty="0"/>
              <a:t> u </a:t>
            </a:r>
            <a:r>
              <a:rPr lang="en-GB" sz="1700" dirty="0" err="1"/>
              <a:t>humanističkim</a:t>
            </a:r>
            <a:r>
              <a:rPr lang="en-GB" sz="1700" dirty="0"/>
              <a:t> </a:t>
            </a:r>
            <a:r>
              <a:rPr lang="en-GB" sz="1700" dirty="0" err="1"/>
              <a:t>znanostima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poučavanju</a:t>
            </a:r>
            <a:r>
              <a:rPr lang="en-GB" sz="1700" dirty="0"/>
              <a:t> </a:t>
            </a:r>
            <a:r>
              <a:rPr lang="en-GB" sz="1700" dirty="0" err="1"/>
              <a:t>jezika</a:t>
            </a:r>
            <a:r>
              <a:rPr lang="en-GB" sz="1700" dirty="0"/>
              <a:t>, </a:t>
            </a:r>
            <a:r>
              <a:rPr lang="en-GB" sz="1700" dirty="0" err="1"/>
              <a:t>jer</a:t>
            </a:r>
            <a:r>
              <a:rPr lang="en-GB" sz="1700" dirty="0"/>
              <a:t> se </a:t>
            </a:r>
            <a:r>
              <a:rPr lang="en-GB" sz="1700" dirty="0" err="1"/>
              <a:t>te</a:t>
            </a:r>
            <a:r>
              <a:rPr lang="en-GB" sz="1700" dirty="0"/>
              <a:t> discipline </a:t>
            </a:r>
            <a:r>
              <a:rPr lang="en-GB" sz="1700" dirty="0" err="1"/>
              <a:t>uglavnom</a:t>
            </a:r>
            <a:r>
              <a:rPr lang="en-GB" sz="1700" dirty="0"/>
              <a:t> </a:t>
            </a:r>
            <a:r>
              <a:rPr lang="en-GB" sz="1700" dirty="0" err="1"/>
              <a:t>bave</a:t>
            </a:r>
            <a:r>
              <a:rPr lang="en-GB" sz="1700" dirty="0"/>
              <a:t> </a:t>
            </a:r>
            <a:r>
              <a:rPr lang="en-GB" sz="1700" dirty="0" err="1"/>
              <a:t>pisanjem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tekstom</a:t>
            </a:r>
            <a:r>
              <a:rPr lang="en-GB" sz="1700" dirty="0"/>
              <a:t>. </a:t>
            </a:r>
            <a:r>
              <a:rPr lang="en-GB" sz="1700" dirty="0" err="1"/>
              <a:t>Učenje</a:t>
            </a:r>
            <a:r>
              <a:rPr lang="en-GB" sz="1700" dirty="0"/>
              <a:t> </a:t>
            </a:r>
            <a:r>
              <a:rPr lang="en-GB" sz="1700" dirty="0" err="1"/>
              <a:t>jezika</a:t>
            </a:r>
            <a:r>
              <a:rPr lang="en-GB" sz="1700" dirty="0"/>
              <a:t> je </a:t>
            </a:r>
            <a:r>
              <a:rPr lang="en-GB" sz="1700" dirty="0" err="1"/>
              <a:t>dobar</a:t>
            </a:r>
            <a:r>
              <a:rPr lang="en-GB" sz="1700" dirty="0"/>
              <a:t> </a:t>
            </a:r>
            <a:r>
              <a:rPr lang="en-GB" sz="1700" dirty="0" err="1"/>
              <a:t>primjer</a:t>
            </a:r>
            <a:r>
              <a:rPr lang="en-GB" sz="1700" dirty="0"/>
              <a:t>. Ovi </a:t>
            </a:r>
            <a:r>
              <a:rPr lang="en-GB" sz="1700" dirty="0" err="1"/>
              <a:t>alati</a:t>
            </a:r>
            <a:r>
              <a:rPr lang="en-GB" sz="1700" dirty="0"/>
              <a:t> </a:t>
            </a:r>
            <a:r>
              <a:rPr lang="en-GB" sz="1700" dirty="0" err="1"/>
              <a:t>mogu</a:t>
            </a:r>
            <a:r>
              <a:rPr lang="en-GB" sz="1700" dirty="0"/>
              <a:t> </a:t>
            </a:r>
            <a:r>
              <a:rPr lang="en-GB" sz="1700" dirty="0" err="1"/>
              <a:t>pomoći</a:t>
            </a:r>
            <a:r>
              <a:rPr lang="en-GB" sz="1700" dirty="0"/>
              <a:t> </a:t>
            </a:r>
            <a:r>
              <a:rPr lang="en-GB" sz="1700" dirty="0" err="1"/>
              <a:t>studentima</a:t>
            </a:r>
            <a:r>
              <a:rPr lang="en-GB" sz="1700" dirty="0"/>
              <a:t> da </a:t>
            </a:r>
            <a:r>
              <a:rPr lang="en-GB" sz="1700" dirty="0" err="1"/>
              <a:t>nauče</a:t>
            </a:r>
            <a:r>
              <a:rPr lang="en-GB" sz="1700" dirty="0"/>
              <a:t> </a:t>
            </a:r>
            <a:r>
              <a:rPr lang="en-GB" sz="1700" dirty="0" err="1"/>
              <a:t>novi</a:t>
            </a:r>
            <a:r>
              <a:rPr lang="en-GB" sz="1700" dirty="0"/>
              <a:t> </a:t>
            </a:r>
            <a:r>
              <a:rPr lang="en-GB" sz="1700" dirty="0" err="1"/>
              <a:t>jezik</a:t>
            </a:r>
            <a:r>
              <a:rPr lang="en-GB" sz="1700" dirty="0"/>
              <a:t> </a:t>
            </a:r>
            <a:r>
              <a:rPr lang="en-GB" sz="1700" dirty="0" err="1"/>
              <a:t>pružajući</a:t>
            </a:r>
            <a:r>
              <a:rPr lang="en-GB" sz="1700" dirty="0"/>
              <a:t> </a:t>
            </a:r>
            <a:r>
              <a:rPr lang="en-GB" sz="1700" dirty="0" err="1"/>
              <a:t>trenutne</a:t>
            </a:r>
            <a:r>
              <a:rPr lang="en-GB" sz="1700" dirty="0"/>
              <a:t> </a:t>
            </a:r>
            <a:r>
              <a:rPr lang="en-GB" sz="1700" dirty="0" err="1"/>
              <a:t>prijevode</a:t>
            </a:r>
            <a:r>
              <a:rPr lang="en-GB" sz="1700" dirty="0"/>
              <a:t>, </a:t>
            </a:r>
            <a:r>
              <a:rPr lang="en-GB" sz="1700" dirty="0" err="1"/>
              <a:t>ispravljanje</a:t>
            </a:r>
            <a:r>
              <a:rPr lang="en-GB" sz="1700" dirty="0"/>
              <a:t> </a:t>
            </a:r>
            <a:r>
              <a:rPr lang="en-GB" sz="1700" dirty="0" err="1"/>
              <a:t>gramatike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smjernice</a:t>
            </a:r>
            <a:r>
              <a:rPr lang="en-GB" sz="1700" dirty="0"/>
              <a:t> za </a:t>
            </a:r>
            <a:r>
              <a:rPr lang="en-GB" sz="1700" dirty="0" err="1"/>
              <a:t>izgovor</a:t>
            </a:r>
            <a:r>
              <a:rPr lang="en-GB" sz="1700" dirty="0"/>
              <a:t>, </a:t>
            </a:r>
            <a:r>
              <a:rPr lang="en-GB" sz="1700" dirty="0" err="1"/>
              <a:t>kao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generiranjem</a:t>
            </a:r>
            <a:r>
              <a:rPr lang="en-GB" sz="1700" dirty="0"/>
              <a:t> </a:t>
            </a:r>
            <a:r>
              <a:rPr lang="en-GB" sz="1700" dirty="0" err="1"/>
              <a:t>dijaloga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interaktivnih</a:t>
            </a:r>
            <a:r>
              <a:rPr lang="en-GB" sz="1700" dirty="0"/>
              <a:t> </a:t>
            </a:r>
            <a:r>
              <a:rPr lang="en-GB" sz="1700" dirty="0" err="1"/>
              <a:t>aktivnosti</a:t>
            </a:r>
            <a:r>
              <a:rPr lang="en-GB" sz="1700" dirty="0"/>
              <a:t>.</a:t>
            </a:r>
            <a:r>
              <a:rPr lang="hr-HR" sz="1700" dirty="0"/>
              <a:t> </a:t>
            </a:r>
          </a:p>
          <a:p>
            <a:r>
              <a:rPr lang="en-US" sz="1700" dirty="0" err="1"/>
              <a:t>Inteligentno</a:t>
            </a:r>
            <a:r>
              <a:rPr lang="en-US" sz="1700" dirty="0"/>
              <a:t> </a:t>
            </a:r>
            <a:r>
              <a:rPr lang="en-US" sz="1700" dirty="0" err="1"/>
              <a:t>računalno</a:t>
            </a:r>
            <a:r>
              <a:rPr lang="en-US" sz="1700" dirty="0"/>
              <a:t> </a:t>
            </a:r>
            <a:r>
              <a:rPr lang="en-US" sz="1700" dirty="0" err="1"/>
              <a:t>potpomognuto</a:t>
            </a:r>
            <a:r>
              <a:rPr lang="en-US" sz="1700" dirty="0"/>
              <a:t> </a:t>
            </a:r>
            <a:r>
              <a:rPr lang="en-US" sz="1700" dirty="0" err="1"/>
              <a:t>učenje</a:t>
            </a:r>
            <a:r>
              <a:rPr lang="en-US" sz="1700" dirty="0"/>
              <a:t> </a:t>
            </a:r>
            <a:r>
              <a:rPr lang="en-US" sz="1700" dirty="0" err="1"/>
              <a:t>jezika</a:t>
            </a:r>
            <a:r>
              <a:rPr lang="en-US" sz="1700" dirty="0"/>
              <a:t> (</a:t>
            </a:r>
            <a:r>
              <a:rPr lang="en-US" sz="1700" b="1" dirty="0"/>
              <a:t>ICALL</a:t>
            </a:r>
            <a:r>
              <a:rPr lang="en-US" sz="1700" dirty="0"/>
              <a:t>) je </a:t>
            </a:r>
            <a:r>
              <a:rPr lang="en-US" sz="1700" dirty="0" err="1"/>
              <a:t>okvir</a:t>
            </a:r>
            <a:r>
              <a:rPr lang="en-US" sz="1700" dirty="0"/>
              <a:t> za </a:t>
            </a:r>
            <a:r>
              <a:rPr lang="en-US" sz="1700" dirty="0" err="1"/>
              <a:t>razmišljanje</a:t>
            </a:r>
            <a:r>
              <a:rPr lang="en-US" sz="1700" dirty="0"/>
              <a:t> o tome </a:t>
            </a:r>
            <a:r>
              <a:rPr lang="en-US" sz="1700" dirty="0" err="1"/>
              <a:t>kako</a:t>
            </a:r>
            <a:r>
              <a:rPr lang="en-US" sz="1700" dirty="0"/>
              <a:t> se </a:t>
            </a:r>
            <a:r>
              <a:rPr lang="en-US" sz="1700" dirty="0" err="1"/>
              <a:t>alati</a:t>
            </a:r>
            <a:r>
              <a:rPr lang="en-US" sz="1700" dirty="0"/>
              <a:t> za </a:t>
            </a:r>
            <a:r>
              <a:rPr lang="en-US" sz="1700" dirty="0" err="1"/>
              <a:t>učenje</a:t>
            </a:r>
            <a:r>
              <a:rPr lang="en-US" sz="1700" dirty="0"/>
              <a:t> </a:t>
            </a:r>
            <a:r>
              <a:rPr lang="en-US" sz="1700" dirty="0" err="1"/>
              <a:t>jezika</a:t>
            </a:r>
            <a:r>
              <a:rPr lang="en-US" sz="1700" dirty="0"/>
              <a:t> </a:t>
            </a:r>
            <a:r>
              <a:rPr lang="en-US" sz="1700" dirty="0" err="1"/>
              <a:t>pomoću</a:t>
            </a:r>
            <a:r>
              <a:rPr lang="en-US" sz="1700" dirty="0"/>
              <a:t> </a:t>
            </a:r>
            <a:r>
              <a:rPr lang="en-US" sz="1700" dirty="0" err="1"/>
              <a:t>umjetne</a:t>
            </a:r>
            <a:r>
              <a:rPr lang="en-US" sz="1700" dirty="0"/>
              <a:t> </a:t>
            </a:r>
            <a:r>
              <a:rPr lang="en-US" sz="1700" dirty="0" err="1"/>
              <a:t>inteligencije</a:t>
            </a:r>
            <a:r>
              <a:rPr lang="en-US" sz="1700" dirty="0"/>
              <a:t> </a:t>
            </a:r>
            <a:r>
              <a:rPr lang="en-US" sz="1700" dirty="0" err="1"/>
              <a:t>mogu</a:t>
            </a:r>
            <a:r>
              <a:rPr lang="en-US" sz="1700" dirty="0"/>
              <a:t> </a:t>
            </a:r>
            <a:r>
              <a:rPr lang="en-US" sz="1700" dirty="0" err="1"/>
              <a:t>izraditi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koristiti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9930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E6C45D-98CF-09C1-373A-7DFCFB97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Vrste AI alata za učenje stranoga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22A751-3F5B-4B6B-785E-698D0F76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hr-HR" sz="1300" dirty="0"/>
              <a:t>Vrste AI alata za učenje jezika (</a:t>
            </a:r>
            <a:r>
              <a:rPr lang="en-US" sz="1300" dirty="0"/>
              <a:t>De la </a:t>
            </a:r>
            <a:r>
              <a:rPr lang="en-US" sz="1300" dirty="0" err="1"/>
              <a:t>Vall</a:t>
            </a:r>
            <a:r>
              <a:rPr lang="hr-HR" sz="1300" dirty="0"/>
              <a:t> &amp; </a:t>
            </a:r>
            <a:r>
              <a:rPr lang="en-US" sz="1300" dirty="0"/>
              <a:t>Araya</a:t>
            </a:r>
            <a:r>
              <a:rPr lang="hr-HR" sz="1300" dirty="0"/>
              <a:t>, </a:t>
            </a:r>
            <a:r>
              <a:rPr lang="en-US" sz="1300" dirty="0"/>
              <a:t>2023</a:t>
            </a:r>
            <a:r>
              <a:rPr lang="hr-HR" sz="1300" dirty="0"/>
              <a:t>, p. 7571):</a:t>
            </a:r>
          </a:p>
          <a:p>
            <a:pPr lvl="1"/>
            <a:r>
              <a:rPr lang="en-US" sz="1300" b="1" dirty="0"/>
              <a:t>ALATI ZA STROJNO PREVOĐENJE</a:t>
            </a:r>
            <a:endParaRPr lang="hr-HR" sz="1300" b="1" dirty="0"/>
          </a:p>
          <a:p>
            <a:pPr lvl="2"/>
            <a:r>
              <a:rPr lang="en-US" sz="1300" dirty="0" err="1"/>
              <a:t>Koriste</a:t>
            </a:r>
            <a:r>
              <a:rPr lang="en-US" sz="1300" dirty="0"/>
              <a:t> AI </a:t>
            </a:r>
            <a:r>
              <a:rPr lang="en-US" sz="1300" dirty="0" err="1"/>
              <a:t>algoritme</a:t>
            </a:r>
            <a:r>
              <a:rPr lang="en-US" sz="1300" dirty="0"/>
              <a:t> za </a:t>
            </a:r>
            <a:r>
              <a:rPr lang="en-US" sz="1300" dirty="0" err="1"/>
              <a:t>automatski</a:t>
            </a:r>
            <a:r>
              <a:rPr lang="en-US" sz="1300" dirty="0"/>
              <a:t> </a:t>
            </a:r>
            <a:r>
              <a:rPr lang="en-US" sz="1300" dirty="0" err="1"/>
              <a:t>prijevod</a:t>
            </a:r>
            <a:r>
              <a:rPr lang="en-US" sz="1300" dirty="0"/>
              <a:t> </a:t>
            </a:r>
            <a:r>
              <a:rPr lang="en-US" sz="1300" dirty="0" err="1"/>
              <a:t>teksta</a:t>
            </a:r>
            <a:r>
              <a:rPr lang="en-US" sz="1300" dirty="0"/>
              <a:t> </a:t>
            </a:r>
            <a:r>
              <a:rPr lang="en-US" sz="1300" dirty="0" err="1"/>
              <a:t>ili</a:t>
            </a:r>
            <a:r>
              <a:rPr lang="en-US" sz="1300" dirty="0"/>
              <a:t> </a:t>
            </a:r>
            <a:r>
              <a:rPr lang="en-US" sz="1300" dirty="0" err="1"/>
              <a:t>govora</a:t>
            </a:r>
            <a:r>
              <a:rPr lang="en-US" sz="1300" dirty="0"/>
              <a:t> s </a:t>
            </a:r>
            <a:r>
              <a:rPr lang="en-US" sz="1300" dirty="0" err="1"/>
              <a:t>jednog</a:t>
            </a:r>
            <a:r>
              <a:rPr lang="en-US" sz="1300" dirty="0"/>
              <a:t> </a:t>
            </a:r>
            <a:r>
              <a:rPr lang="en-US" sz="1300" dirty="0" err="1"/>
              <a:t>jezika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drugi</a:t>
            </a:r>
            <a:r>
              <a:rPr lang="en-US" sz="1300" dirty="0"/>
              <a:t> u </a:t>
            </a:r>
            <a:r>
              <a:rPr lang="en-US" sz="1300" dirty="0" err="1"/>
              <a:t>stvarnom</a:t>
            </a:r>
            <a:r>
              <a:rPr lang="en-US" sz="1300" dirty="0"/>
              <a:t> </a:t>
            </a:r>
            <a:r>
              <a:rPr lang="en-US" sz="1300" dirty="0" err="1"/>
              <a:t>vremenu</a:t>
            </a:r>
            <a:endParaRPr lang="hr-HR" sz="1300" dirty="0"/>
          </a:p>
          <a:p>
            <a:pPr lvl="2"/>
            <a:r>
              <a:rPr lang="en-US" sz="1300" dirty="0" err="1"/>
              <a:t>Često</a:t>
            </a:r>
            <a:r>
              <a:rPr lang="en-US" sz="1300" dirty="0"/>
              <a:t> se </a:t>
            </a:r>
            <a:r>
              <a:rPr lang="en-US" sz="1300" dirty="0" err="1"/>
              <a:t>koriste</a:t>
            </a:r>
            <a:r>
              <a:rPr lang="en-US" sz="1300" dirty="0"/>
              <a:t> za </a:t>
            </a:r>
            <a:r>
              <a:rPr lang="en-US" sz="1300" dirty="0" err="1"/>
              <a:t>brze</a:t>
            </a:r>
            <a:r>
              <a:rPr lang="en-US" sz="1300" dirty="0"/>
              <a:t> </a:t>
            </a:r>
            <a:r>
              <a:rPr lang="en-US" sz="1300" dirty="0" err="1"/>
              <a:t>prijevode</a:t>
            </a:r>
            <a:r>
              <a:rPr lang="en-US" sz="1300" dirty="0"/>
              <a:t> </a:t>
            </a:r>
            <a:r>
              <a:rPr lang="en-US" sz="1300" dirty="0" err="1"/>
              <a:t>kratkih</a:t>
            </a:r>
            <a:r>
              <a:rPr lang="en-US" sz="1300" dirty="0"/>
              <a:t> </a:t>
            </a:r>
            <a:r>
              <a:rPr lang="en-US" sz="1300" dirty="0" err="1"/>
              <a:t>fraza</a:t>
            </a:r>
            <a:r>
              <a:rPr lang="en-US" sz="1300" dirty="0"/>
              <a:t> </a:t>
            </a:r>
            <a:r>
              <a:rPr lang="en-US" sz="1300" dirty="0" err="1"/>
              <a:t>ili</a:t>
            </a:r>
            <a:r>
              <a:rPr lang="en-US" sz="1300" dirty="0"/>
              <a:t> </a:t>
            </a:r>
            <a:r>
              <a:rPr lang="en-US" sz="1300" dirty="0" err="1"/>
              <a:t>rečenica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često</a:t>
            </a:r>
            <a:r>
              <a:rPr lang="en-US" sz="1300" dirty="0"/>
              <a:t> se </a:t>
            </a:r>
            <a:r>
              <a:rPr lang="en-US" sz="1300" dirty="0" err="1"/>
              <a:t>nalaze</a:t>
            </a:r>
            <a:r>
              <a:rPr lang="en-US" sz="1300" dirty="0"/>
              <a:t> u </a:t>
            </a:r>
            <a:r>
              <a:rPr lang="en-US" sz="1300" dirty="0" err="1"/>
              <a:t>mobilnim</a:t>
            </a:r>
            <a:r>
              <a:rPr lang="en-US" sz="1300" dirty="0"/>
              <a:t> </a:t>
            </a:r>
            <a:r>
              <a:rPr lang="en-US" sz="1300" dirty="0" err="1"/>
              <a:t>aplikacijama</a:t>
            </a:r>
            <a:r>
              <a:rPr lang="en-US" sz="1300" dirty="0"/>
              <a:t> </a:t>
            </a:r>
            <a:r>
              <a:rPr lang="en-US" sz="1300" dirty="0" err="1"/>
              <a:t>ili</a:t>
            </a:r>
            <a:r>
              <a:rPr lang="en-US" sz="1300" dirty="0"/>
              <a:t> online </a:t>
            </a:r>
            <a:r>
              <a:rPr lang="en-US" sz="1300" dirty="0" err="1"/>
              <a:t>platformama</a:t>
            </a:r>
            <a:r>
              <a:rPr lang="en-US" sz="1300" dirty="0"/>
              <a:t> </a:t>
            </a:r>
            <a:endParaRPr lang="hr-HR" sz="1300" dirty="0"/>
          </a:p>
          <a:p>
            <a:pPr lvl="2"/>
            <a:r>
              <a:rPr lang="hr-HR" sz="1300" dirty="0"/>
              <a:t>P</a:t>
            </a:r>
            <a:r>
              <a:rPr lang="en-US" sz="1300" dirty="0" err="1"/>
              <a:t>opularni</a:t>
            </a:r>
            <a:r>
              <a:rPr lang="en-US" sz="1300" dirty="0"/>
              <a:t> </a:t>
            </a:r>
            <a:r>
              <a:rPr lang="en-US" sz="1300" dirty="0" err="1"/>
              <a:t>alati</a:t>
            </a:r>
            <a:r>
              <a:rPr lang="en-US" sz="1300" dirty="0"/>
              <a:t> za </a:t>
            </a:r>
            <a:r>
              <a:rPr lang="en-US" sz="1300" dirty="0" err="1"/>
              <a:t>strojno</a:t>
            </a:r>
            <a:r>
              <a:rPr lang="en-US" sz="1300" dirty="0"/>
              <a:t> </a:t>
            </a:r>
            <a:r>
              <a:rPr lang="en-US" sz="1300" dirty="0" err="1"/>
              <a:t>prevođenje</a:t>
            </a:r>
            <a:r>
              <a:rPr lang="en-US" sz="1300" dirty="0"/>
              <a:t> </a:t>
            </a:r>
            <a:r>
              <a:rPr lang="en-US" sz="1300" dirty="0" err="1"/>
              <a:t>uključuju</a:t>
            </a:r>
            <a:r>
              <a:rPr lang="en-US" sz="1300" dirty="0"/>
              <a:t> Google Translate </a:t>
            </a:r>
            <a:r>
              <a:rPr lang="en-US" sz="1300" dirty="0" err="1"/>
              <a:t>i</a:t>
            </a:r>
            <a:r>
              <a:rPr lang="en-US" sz="1300" dirty="0"/>
              <a:t> Bing Translator</a:t>
            </a:r>
            <a:endParaRPr lang="hr-HR" sz="1300" dirty="0"/>
          </a:p>
          <a:p>
            <a:pPr lvl="1"/>
            <a:r>
              <a:rPr lang="en-US" sz="1300" b="1" dirty="0"/>
              <a:t>SUSTAVI ZA POUČAVANJE JEZIKA</a:t>
            </a:r>
            <a:endParaRPr lang="hr-HR" sz="1300" b="1" dirty="0"/>
          </a:p>
          <a:p>
            <a:pPr lvl="2"/>
            <a:r>
              <a:rPr lang="en-US" sz="1300" dirty="0"/>
              <a:t>Ovi </a:t>
            </a:r>
            <a:r>
              <a:rPr lang="en-US" sz="1300" dirty="0" err="1"/>
              <a:t>alati</a:t>
            </a:r>
            <a:r>
              <a:rPr lang="en-US" sz="1300" dirty="0"/>
              <a:t> </a:t>
            </a:r>
            <a:r>
              <a:rPr lang="en-US" sz="1300" dirty="0" err="1"/>
              <a:t>koriste</a:t>
            </a:r>
            <a:r>
              <a:rPr lang="en-US" sz="1300" dirty="0"/>
              <a:t> AI </a:t>
            </a:r>
            <a:r>
              <a:rPr lang="en-US" sz="1300" dirty="0" err="1"/>
              <a:t>algoritme</a:t>
            </a:r>
            <a:r>
              <a:rPr lang="en-US" sz="1300" dirty="0"/>
              <a:t> </a:t>
            </a:r>
            <a:r>
              <a:rPr lang="en-US" sz="1300" dirty="0" err="1"/>
              <a:t>kako</a:t>
            </a:r>
            <a:r>
              <a:rPr lang="en-US" sz="1300" dirty="0"/>
              <a:t> bi </a:t>
            </a:r>
            <a:r>
              <a:rPr lang="en-US" sz="1300" dirty="0" err="1"/>
              <a:t>korisnicima</a:t>
            </a:r>
            <a:r>
              <a:rPr lang="en-US" sz="1300" dirty="0"/>
              <a:t> </a:t>
            </a:r>
            <a:r>
              <a:rPr lang="en-US" sz="1300" dirty="0" err="1"/>
              <a:t>pružili</a:t>
            </a:r>
            <a:r>
              <a:rPr lang="en-US" sz="1300" dirty="0"/>
              <a:t> </a:t>
            </a:r>
            <a:r>
              <a:rPr lang="en-US" sz="1300" dirty="0" err="1"/>
              <a:t>personalizirane</a:t>
            </a:r>
            <a:r>
              <a:rPr lang="en-US" sz="1300" dirty="0"/>
              <a:t> </a:t>
            </a:r>
            <a:r>
              <a:rPr lang="en-US" sz="1300" dirty="0" err="1"/>
              <a:t>lekcije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povratne</a:t>
            </a:r>
            <a:r>
              <a:rPr lang="hr-HR" sz="1300" dirty="0"/>
              <a:t> informacije</a:t>
            </a:r>
          </a:p>
          <a:p>
            <a:pPr lvl="2"/>
            <a:r>
              <a:rPr lang="en-US" sz="1300" dirty="0" err="1"/>
              <a:t>Mogu</a:t>
            </a:r>
            <a:r>
              <a:rPr lang="en-US" sz="1300" dirty="0"/>
              <a:t> </a:t>
            </a:r>
            <a:r>
              <a:rPr lang="en-US" sz="1300" dirty="0" err="1"/>
              <a:t>uključivati</a:t>
            </a:r>
            <a:r>
              <a:rPr lang="en-US" sz="1300" dirty="0"/>
              <a:t> </a:t>
            </a:r>
            <a:r>
              <a:rPr lang="en-US" sz="1300" dirty="0" err="1"/>
              <a:t>interaktivne</a:t>
            </a:r>
            <a:r>
              <a:rPr lang="en-US" sz="1300" dirty="0"/>
              <a:t> </a:t>
            </a:r>
            <a:r>
              <a:rPr lang="en-US" sz="1300" dirty="0" err="1"/>
              <a:t>lekcije</a:t>
            </a:r>
            <a:r>
              <a:rPr lang="en-US" sz="1300" dirty="0"/>
              <a:t>, </a:t>
            </a:r>
            <a:r>
              <a:rPr lang="en-US" sz="1300" dirty="0" err="1"/>
              <a:t>vježbe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kvizove</a:t>
            </a:r>
            <a:r>
              <a:rPr lang="en-US" sz="1300" dirty="0"/>
              <a:t> </a:t>
            </a:r>
            <a:r>
              <a:rPr lang="en-US" sz="1300" dirty="0" err="1"/>
              <a:t>kako</a:t>
            </a:r>
            <a:r>
              <a:rPr lang="en-US" sz="1300" dirty="0"/>
              <a:t> bi </a:t>
            </a:r>
            <a:r>
              <a:rPr lang="en-US" sz="1300" dirty="0" err="1"/>
              <a:t>pomogli</a:t>
            </a:r>
            <a:r>
              <a:rPr lang="en-US" sz="1300" dirty="0"/>
              <a:t> </a:t>
            </a:r>
            <a:r>
              <a:rPr lang="en-US" sz="1300" dirty="0" err="1"/>
              <a:t>učenicima</a:t>
            </a:r>
            <a:r>
              <a:rPr lang="en-US" sz="1300" dirty="0"/>
              <a:t> da </a:t>
            </a:r>
            <a:r>
              <a:rPr lang="en-US" sz="1300" dirty="0" err="1"/>
              <a:t>poboljšaju</a:t>
            </a:r>
            <a:r>
              <a:rPr lang="en-US" sz="1300" dirty="0"/>
              <a:t> </a:t>
            </a:r>
            <a:r>
              <a:rPr lang="en-US" sz="1300" dirty="0" err="1"/>
              <a:t>svoju</a:t>
            </a:r>
            <a:r>
              <a:rPr lang="en-US" sz="1300" dirty="0"/>
              <a:t> </a:t>
            </a:r>
            <a:r>
              <a:rPr lang="en-US" sz="1300" dirty="0" err="1"/>
              <a:t>gramatiku</a:t>
            </a:r>
            <a:r>
              <a:rPr lang="en-US" sz="1300" dirty="0"/>
              <a:t>, </a:t>
            </a:r>
            <a:r>
              <a:rPr lang="en-US" sz="1300" dirty="0" err="1"/>
              <a:t>vokabular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govorne</a:t>
            </a:r>
            <a:r>
              <a:rPr lang="en-US" sz="1300" dirty="0"/>
              <a:t> </a:t>
            </a:r>
            <a:r>
              <a:rPr lang="en-US" sz="1300" dirty="0" err="1"/>
              <a:t>vještine</a:t>
            </a:r>
            <a:r>
              <a:rPr lang="en-US" sz="1300" dirty="0"/>
              <a:t> </a:t>
            </a:r>
            <a:endParaRPr lang="hr-HR" sz="1300" dirty="0"/>
          </a:p>
          <a:p>
            <a:pPr lvl="2"/>
            <a:r>
              <a:rPr lang="en-US" sz="1300" dirty="0" err="1"/>
              <a:t>Inteligentni</a:t>
            </a:r>
            <a:r>
              <a:rPr lang="en-US" sz="1300" dirty="0"/>
              <a:t> </a:t>
            </a:r>
            <a:r>
              <a:rPr lang="en-US" sz="1300" dirty="0" err="1"/>
              <a:t>sustavi</a:t>
            </a:r>
            <a:r>
              <a:rPr lang="en-US" sz="1300" dirty="0"/>
              <a:t> za </a:t>
            </a:r>
            <a:r>
              <a:rPr lang="en-US" sz="1300" dirty="0" err="1"/>
              <a:t>poučavanje</a:t>
            </a:r>
            <a:r>
              <a:rPr lang="en-US" sz="1300" dirty="0"/>
              <a:t> </a:t>
            </a:r>
            <a:r>
              <a:rPr lang="en-US" sz="1300" dirty="0" err="1"/>
              <a:t>jezika</a:t>
            </a:r>
            <a:r>
              <a:rPr lang="en-US" sz="1300" dirty="0"/>
              <a:t> </a:t>
            </a:r>
            <a:r>
              <a:rPr lang="en-US" sz="1300" dirty="0" err="1"/>
              <a:t>mogu</a:t>
            </a:r>
            <a:r>
              <a:rPr lang="en-US" sz="1300" dirty="0"/>
              <a:t> se </a:t>
            </a:r>
            <a:r>
              <a:rPr lang="en-US" sz="1300" dirty="0" err="1"/>
              <a:t>naći</a:t>
            </a:r>
            <a:r>
              <a:rPr lang="en-US" sz="1300" dirty="0"/>
              <a:t> u </a:t>
            </a:r>
            <a:r>
              <a:rPr lang="en-US" sz="1300" dirty="0" err="1"/>
              <a:t>mobilnim</a:t>
            </a:r>
            <a:r>
              <a:rPr lang="en-US" sz="1300" dirty="0"/>
              <a:t> </a:t>
            </a:r>
            <a:r>
              <a:rPr lang="en-US" sz="1300" dirty="0" err="1"/>
              <a:t>aplikacijama</a:t>
            </a:r>
            <a:r>
              <a:rPr lang="en-US" sz="1300" dirty="0"/>
              <a:t>, online </a:t>
            </a:r>
            <a:r>
              <a:rPr lang="en-US" sz="1300" dirty="0" err="1"/>
              <a:t>platformama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zasebnim</a:t>
            </a:r>
            <a:r>
              <a:rPr lang="en-US" sz="1300" dirty="0"/>
              <a:t> </a:t>
            </a:r>
            <a:r>
              <a:rPr lang="en-US" sz="1300" dirty="0" err="1"/>
              <a:t>softverima</a:t>
            </a:r>
            <a:endParaRPr lang="hr-HR" sz="1300" dirty="0"/>
          </a:p>
          <a:p>
            <a:pPr lvl="2"/>
            <a:r>
              <a:rPr lang="en-US" sz="1300" dirty="0" err="1"/>
              <a:t>Neki</a:t>
            </a:r>
            <a:r>
              <a:rPr lang="en-US" sz="1300" dirty="0"/>
              <a:t> </a:t>
            </a:r>
            <a:r>
              <a:rPr lang="en-US" sz="1300" dirty="0" err="1"/>
              <a:t>poznati</a:t>
            </a:r>
            <a:r>
              <a:rPr lang="en-US" sz="1300" dirty="0"/>
              <a:t> </a:t>
            </a:r>
            <a:r>
              <a:rPr lang="en-US" sz="1300" dirty="0" err="1"/>
              <a:t>primjeri</a:t>
            </a:r>
            <a:r>
              <a:rPr lang="en-US" sz="1300" dirty="0"/>
              <a:t> </a:t>
            </a:r>
            <a:r>
              <a:rPr lang="hr-HR" sz="1300" dirty="0"/>
              <a:t>su </a:t>
            </a:r>
            <a:r>
              <a:rPr lang="en-US" sz="1300" dirty="0"/>
              <a:t>Duolingo </a:t>
            </a:r>
            <a:r>
              <a:rPr lang="en-US" sz="1300" dirty="0" err="1"/>
              <a:t>i</a:t>
            </a:r>
            <a:r>
              <a:rPr lang="en-US" sz="1300" dirty="0"/>
              <a:t> Rosetta Stone</a:t>
            </a:r>
            <a:endParaRPr lang="hr-HR" sz="1300" dirty="0"/>
          </a:p>
          <a:p>
            <a:pPr lvl="1"/>
            <a:r>
              <a:rPr lang="en-US" sz="1300" b="1" dirty="0"/>
              <a:t>SUSTAVI ZA GENERIRANJE JEZIKA</a:t>
            </a:r>
            <a:endParaRPr lang="hr-HR" sz="1300" b="1" dirty="0"/>
          </a:p>
          <a:p>
            <a:pPr lvl="2"/>
            <a:r>
              <a:rPr lang="en-US" sz="1300" dirty="0"/>
              <a:t>Ovi </a:t>
            </a:r>
            <a:r>
              <a:rPr lang="en-US" sz="1300" dirty="0" err="1"/>
              <a:t>alati</a:t>
            </a:r>
            <a:r>
              <a:rPr lang="en-US" sz="1300" dirty="0"/>
              <a:t> </a:t>
            </a:r>
            <a:r>
              <a:rPr lang="en-US" sz="1300" dirty="0" err="1"/>
              <a:t>koriste</a:t>
            </a:r>
            <a:r>
              <a:rPr lang="en-US" sz="1300" dirty="0"/>
              <a:t> AI </a:t>
            </a:r>
            <a:r>
              <a:rPr lang="en-US" sz="1300" dirty="0" err="1"/>
              <a:t>algoritme</a:t>
            </a:r>
            <a:r>
              <a:rPr lang="en-US" sz="1300" dirty="0"/>
              <a:t> za </a:t>
            </a:r>
            <a:r>
              <a:rPr lang="hr-HR" sz="1300" dirty="0"/>
              <a:t>razvoj</a:t>
            </a:r>
            <a:r>
              <a:rPr lang="en-US" sz="1300" dirty="0"/>
              <a:t> </a:t>
            </a:r>
            <a:r>
              <a:rPr lang="en-US" sz="1300" dirty="0" err="1"/>
              <a:t>originalnog</a:t>
            </a:r>
            <a:r>
              <a:rPr lang="en-US" sz="1300" dirty="0"/>
              <a:t> </a:t>
            </a:r>
            <a:r>
              <a:rPr lang="en-US" sz="1300" dirty="0" err="1"/>
              <a:t>teksta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zadanom</a:t>
            </a:r>
            <a:r>
              <a:rPr lang="en-US" sz="1300" dirty="0"/>
              <a:t> </a:t>
            </a:r>
            <a:r>
              <a:rPr lang="en-US" sz="1300" dirty="0" err="1"/>
              <a:t>jeziku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temelju</a:t>
            </a:r>
            <a:r>
              <a:rPr lang="en-US" sz="1300" dirty="0"/>
              <a:t> </a:t>
            </a:r>
            <a:r>
              <a:rPr lang="en-US" sz="1300" dirty="0" err="1"/>
              <a:t>skupa</a:t>
            </a:r>
            <a:r>
              <a:rPr lang="en-US" sz="1300" dirty="0"/>
              <a:t> </a:t>
            </a:r>
            <a:r>
              <a:rPr lang="en-US" sz="1300" dirty="0" err="1"/>
              <a:t>ulaznih</a:t>
            </a:r>
            <a:r>
              <a:rPr lang="en-US" sz="1300" dirty="0"/>
              <a:t> </a:t>
            </a:r>
            <a:r>
              <a:rPr lang="en-US" sz="1300" dirty="0" err="1"/>
              <a:t>parametara</a:t>
            </a:r>
            <a:endParaRPr lang="hr-HR" sz="1300" dirty="0"/>
          </a:p>
          <a:p>
            <a:pPr lvl="2"/>
            <a:r>
              <a:rPr lang="en-US" sz="1300" dirty="0" err="1"/>
              <a:t>Mogu</a:t>
            </a:r>
            <a:r>
              <a:rPr lang="en-US" sz="1300" dirty="0"/>
              <a:t> </a:t>
            </a:r>
            <a:r>
              <a:rPr lang="en-US" sz="1300" dirty="0" err="1"/>
              <a:t>generirati</a:t>
            </a:r>
            <a:r>
              <a:rPr lang="en-US" sz="1300" dirty="0"/>
              <a:t> </a:t>
            </a:r>
            <a:r>
              <a:rPr lang="en-US" sz="1300" dirty="0" err="1"/>
              <a:t>novinske</a:t>
            </a:r>
            <a:r>
              <a:rPr lang="en-US" sz="1300" dirty="0"/>
              <a:t> </a:t>
            </a:r>
            <a:r>
              <a:rPr lang="en-US" sz="1300" dirty="0" err="1"/>
              <a:t>članke</a:t>
            </a:r>
            <a:r>
              <a:rPr lang="en-US" sz="1300" dirty="0"/>
              <a:t>, </a:t>
            </a:r>
            <a:r>
              <a:rPr lang="en-US" sz="1300" dirty="0" err="1"/>
              <a:t>izvještaje</a:t>
            </a:r>
            <a:r>
              <a:rPr lang="en-US" sz="1300" dirty="0"/>
              <a:t> </a:t>
            </a:r>
            <a:r>
              <a:rPr lang="en-US" sz="1300" dirty="0" err="1"/>
              <a:t>ili</a:t>
            </a:r>
            <a:r>
              <a:rPr lang="en-US" sz="1300" dirty="0"/>
              <a:t> </a:t>
            </a:r>
            <a:r>
              <a:rPr lang="en-US" sz="1300" dirty="0" err="1"/>
              <a:t>objave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društvenim</a:t>
            </a:r>
            <a:r>
              <a:rPr lang="en-US" sz="1300" dirty="0"/>
              <a:t> </a:t>
            </a:r>
            <a:r>
              <a:rPr lang="en-US" sz="1300" dirty="0" err="1"/>
              <a:t>mrežama</a:t>
            </a:r>
            <a:endParaRPr lang="hr-HR" sz="1300" dirty="0"/>
          </a:p>
          <a:p>
            <a:pPr lvl="2"/>
            <a:r>
              <a:rPr lang="en-US" sz="1300" dirty="0" err="1"/>
              <a:t>Sustavi</a:t>
            </a:r>
            <a:r>
              <a:rPr lang="en-US" sz="1300" dirty="0"/>
              <a:t> za </a:t>
            </a:r>
            <a:r>
              <a:rPr lang="en-US" sz="1300" dirty="0" err="1"/>
              <a:t>generiranje</a:t>
            </a:r>
            <a:r>
              <a:rPr lang="en-US" sz="1300" dirty="0"/>
              <a:t> </a:t>
            </a:r>
            <a:r>
              <a:rPr lang="en-US" sz="1300" dirty="0" err="1"/>
              <a:t>jezika</a:t>
            </a:r>
            <a:r>
              <a:rPr lang="en-US" sz="1300" dirty="0"/>
              <a:t> </a:t>
            </a:r>
            <a:r>
              <a:rPr lang="en-US" sz="1300" dirty="0" err="1"/>
              <a:t>mogu</a:t>
            </a:r>
            <a:r>
              <a:rPr lang="en-US" sz="1300" dirty="0"/>
              <a:t> se </a:t>
            </a:r>
            <a:r>
              <a:rPr lang="en-US" sz="1300" dirty="0" err="1"/>
              <a:t>naći</a:t>
            </a:r>
            <a:r>
              <a:rPr lang="en-US" sz="1300" dirty="0"/>
              <a:t> u </a:t>
            </a:r>
            <a:r>
              <a:rPr lang="en-US" sz="1300" dirty="0" err="1"/>
              <a:t>softverskim</a:t>
            </a:r>
            <a:r>
              <a:rPr lang="en-US" sz="1300" dirty="0"/>
              <a:t> </a:t>
            </a:r>
            <a:r>
              <a:rPr lang="en-US" sz="1300" dirty="0" err="1"/>
              <a:t>programima</a:t>
            </a:r>
            <a:r>
              <a:rPr lang="en-US" sz="1300" dirty="0"/>
              <a:t> </a:t>
            </a:r>
            <a:r>
              <a:rPr lang="en-US" sz="1300" dirty="0" err="1"/>
              <a:t>ili</a:t>
            </a:r>
            <a:r>
              <a:rPr lang="en-US" sz="1300" dirty="0"/>
              <a:t> online </a:t>
            </a:r>
            <a:r>
              <a:rPr lang="en-US" sz="1300" dirty="0" err="1"/>
              <a:t>platformama</a:t>
            </a:r>
            <a:endParaRPr lang="hr-HR" sz="1300" dirty="0"/>
          </a:p>
          <a:p>
            <a:pPr lvl="2"/>
            <a:r>
              <a:rPr lang="en-US" sz="1300" dirty="0" err="1"/>
              <a:t>Neki</a:t>
            </a:r>
            <a:r>
              <a:rPr lang="en-US" sz="1300" dirty="0"/>
              <a:t> </a:t>
            </a:r>
            <a:r>
              <a:rPr lang="en-US" sz="1300" dirty="0" err="1"/>
              <a:t>primjeri</a:t>
            </a:r>
            <a:r>
              <a:rPr lang="en-US" sz="1300" dirty="0"/>
              <a:t> </a:t>
            </a:r>
            <a:r>
              <a:rPr lang="en-US" sz="1300" dirty="0" err="1"/>
              <a:t>uključuju</a:t>
            </a:r>
            <a:r>
              <a:rPr lang="en-US" sz="1300" dirty="0"/>
              <a:t> OpenAI-</a:t>
            </a:r>
            <a:r>
              <a:rPr lang="en-US" sz="1300" dirty="0" err="1"/>
              <a:t>ov</a:t>
            </a:r>
            <a:r>
              <a:rPr lang="en-US" sz="1300" dirty="0"/>
              <a:t> </a:t>
            </a:r>
            <a:r>
              <a:rPr lang="hr-HR" sz="1300" dirty="0"/>
              <a:t>Chat</a:t>
            </a:r>
            <a:r>
              <a:rPr lang="en-US" sz="1300" dirty="0"/>
              <a:t>GPT-3</a:t>
            </a: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118539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562C-3478-E3A9-A08D-3B9DC7A0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700" dirty="0">
                <a:solidFill>
                  <a:srgbClr val="FFFFFF"/>
                </a:solidFill>
              </a:rPr>
              <a:t>AI-</a:t>
            </a:r>
            <a:r>
              <a:rPr lang="en-GB" sz="3700" dirty="0" err="1">
                <a:solidFill>
                  <a:srgbClr val="FFFFFF"/>
                </a:solidFill>
              </a:rPr>
              <a:t>potpomognuto</a:t>
            </a:r>
            <a:r>
              <a:rPr lang="en-GB" sz="3700" dirty="0">
                <a:solidFill>
                  <a:srgbClr val="FFFFFF"/>
                </a:solidFill>
              </a:rPr>
              <a:t> </a:t>
            </a:r>
            <a:r>
              <a:rPr lang="en-GB" sz="3700" dirty="0" err="1">
                <a:solidFill>
                  <a:srgbClr val="FFFFFF"/>
                </a:solidFill>
              </a:rPr>
              <a:t>čitanje</a:t>
            </a:r>
            <a:r>
              <a:rPr lang="en-GB" sz="3700" dirty="0">
                <a:solidFill>
                  <a:srgbClr val="FFFFFF"/>
                </a:solidFill>
              </a:rPr>
              <a:t> </a:t>
            </a:r>
            <a:r>
              <a:rPr lang="en-GB" sz="3700" dirty="0" err="1">
                <a:solidFill>
                  <a:srgbClr val="FFFFFF"/>
                </a:solidFill>
              </a:rPr>
              <a:t>i</a:t>
            </a:r>
            <a:r>
              <a:rPr lang="en-GB" sz="3700" dirty="0">
                <a:solidFill>
                  <a:srgbClr val="FFFFFF"/>
                </a:solidFill>
              </a:rPr>
              <a:t> </a:t>
            </a:r>
            <a:r>
              <a:rPr lang="en-GB" sz="3700" dirty="0" err="1">
                <a:solidFill>
                  <a:srgbClr val="FFFFFF"/>
                </a:solidFill>
              </a:rPr>
              <a:t>učenje</a:t>
            </a:r>
            <a:r>
              <a:rPr lang="en-GB" sz="3700" dirty="0">
                <a:solidFill>
                  <a:srgbClr val="FFFFFF"/>
                </a:solidFill>
              </a:rPr>
              <a:t> </a:t>
            </a:r>
            <a:r>
              <a:rPr lang="en-GB" sz="3700" dirty="0" err="1">
                <a:solidFill>
                  <a:srgbClr val="FFFFFF"/>
                </a:solidFill>
              </a:rPr>
              <a:t>jezika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B062-6E1F-C1C5-C202-D0C97991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1900"/>
              <a:t>Alati za čitanje i učenje jezika sve više koriste AI kako bi poboljšali svoj</a:t>
            </a:r>
            <a:r>
              <a:rPr lang="hr-HR" sz="1900"/>
              <a:t>e funkcionalnosti</a:t>
            </a:r>
            <a:r>
              <a:rPr lang="en-GB" sz="1900"/>
              <a:t>. </a:t>
            </a:r>
            <a:endParaRPr lang="hr-HR" sz="1900"/>
          </a:p>
          <a:p>
            <a:r>
              <a:rPr lang="en-GB" sz="1900"/>
              <a:t>Na primjer, prepoznavanje govora koristi se za usporedbu učenikove izgovorene rečenice sa snimkama izvornih govornika. Tako učenici dobivaju automatsku povratnu informaciju koja im pomaže poboljšati izgovor.</a:t>
            </a:r>
            <a:endParaRPr lang="hr-HR" sz="1900"/>
          </a:p>
          <a:p>
            <a:r>
              <a:rPr lang="en-GB" sz="1900"/>
              <a:t>Druga upotreba automatskog prevođenja uključuje pomoć učenicima u čitanju materijala na drugim jezicima i omogućavanje učenicima iz različitih kultura da lakše međusobno komuniciraju</a:t>
            </a:r>
            <a:endParaRPr lang="hr-HR" sz="1900"/>
          </a:p>
          <a:p>
            <a:r>
              <a:rPr lang="hr-HR" sz="1900"/>
              <a:t>D</a:t>
            </a:r>
            <a:r>
              <a:rPr lang="en-GB" sz="1900"/>
              <a:t>rugi sustavi detektiraju i automatski analiziraju vještine čitanja kako bi učenicima </a:t>
            </a:r>
            <a:r>
              <a:rPr lang="hr-HR" sz="1900"/>
              <a:t>pružili</a:t>
            </a:r>
            <a:r>
              <a:rPr lang="en-GB" sz="1900"/>
              <a:t> individualne povratne informacije</a:t>
            </a:r>
            <a:r>
              <a:rPr lang="hr-HR" sz="1900"/>
              <a:t> </a:t>
            </a:r>
          </a:p>
          <a:p>
            <a:r>
              <a:rPr lang="hr-HR" sz="1900"/>
              <a:t>Neke od </a:t>
            </a:r>
            <a:r>
              <a:rPr lang="en-GB" sz="1900"/>
              <a:t>AI aplikacij</a:t>
            </a:r>
            <a:r>
              <a:rPr lang="hr-HR" sz="1900"/>
              <a:t>a</a:t>
            </a:r>
            <a:r>
              <a:rPr lang="en-GB" sz="1900"/>
              <a:t> za čitanje i učenje jezika </a:t>
            </a:r>
            <a:r>
              <a:rPr lang="hr-HR" sz="1900"/>
              <a:t>su:</a:t>
            </a:r>
            <a:r>
              <a:rPr lang="en-GB" sz="1900"/>
              <a:t> </a:t>
            </a:r>
            <a:endParaRPr lang="hr-HR" sz="1900"/>
          </a:p>
          <a:p>
            <a:pPr lvl="1"/>
            <a:r>
              <a:rPr lang="en-GB" sz="1900"/>
              <a:t>AI Teacher</a:t>
            </a:r>
            <a:endParaRPr lang="hr-HR" sz="1900"/>
          </a:p>
          <a:p>
            <a:pPr lvl="1"/>
            <a:r>
              <a:rPr lang="en-GB" sz="1900"/>
              <a:t>Amazing English</a:t>
            </a:r>
            <a:endParaRPr lang="hr-HR" sz="1900"/>
          </a:p>
          <a:p>
            <a:pPr lvl="1"/>
            <a:r>
              <a:rPr lang="en-GB" sz="1900"/>
              <a:t>Babbel </a:t>
            </a:r>
            <a:endParaRPr lang="hr-HR" sz="1900"/>
          </a:p>
          <a:p>
            <a:pPr lvl="1"/>
            <a:r>
              <a:rPr lang="en-GB" sz="1900"/>
              <a:t>Duolingo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39776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AF2D0C-8DF9-CD69-AB0C-691AE92F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679526"/>
            <a:ext cx="4959603" cy="8025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Primjeri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alata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A670C4-E708-F401-EFC1-E36A2E515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Gemini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/>
              <a:t>ChatGPT</a:t>
            </a:r>
          </a:p>
          <a:p>
            <a:r>
              <a:rPr lang="en-US" sz="2000" dirty="0" err="1"/>
              <a:t>Generativni</a:t>
            </a:r>
            <a:r>
              <a:rPr lang="en-US" sz="2000" dirty="0"/>
              <a:t> AI koji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upita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stvara</a:t>
            </a:r>
            <a:r>
              <a:rPr lang="en-US" sz="2000" dirty="0"/>
              <a:t> </a:t>
            </a:r>
            <a:r>
              <a:rPr lang="en-US" sz="2000" dirty="0" err="1"/>
              <a:t>sadržaj</a:t>
            </a:r>
            <a:endParaRPr lang="en-US" sz="2000" dirty="0"/>
          </a:p>
          <a:p>
            <a:r>
              <a:rPr lang="en-US" sz="2000" dirty="0"/>
              <a:t>U </a:t>
            </a:r>
            <a:r>
              <a:rPr lang="en-US" sz="2000" dirty="0" err="1"/>
              <a:t>svrhu</a:t>
            </a:r>
            <a:r>
              <a:rPr lang="en-US" sz="2000" dirty="0"/>
              <a:t> </a:t>
            </a:r>
            <a:r>
              <a:rPr lang="en-US" sz="2000" dirty="0" err="1"/>
              <a:t>učenja</a:t>
            </a:r>
            <a:r>
              <a:rPr lang="en-US" sz="2000" dirty="0"/>
              <a:t> </a:t>
            </a:r>
            <a:r>
              <a:rPr lang="en-US" sz="2000" dirty="0" err="1"/>
              <a:t>jezika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se </a:t>
            </a:r>
            <a:r>
              <a:rPr lang="en-US" sz="2000" dirty="0" err="1"/>
              <a:t>koristiti</a:t>
            </a:r>
            <a:r>
              <a:rPr lang="en-US" sz="2000" dirty="0"/>
              <a:t> za:</a:t>
            </a:r>
          </a:p>
          <a:p>
            <a:pPr lvl="1"/>
            <a:r>
              <a:rPr lang="en-US" sz="2000" dirty="0" err="1"/>
              <a:t>Provjeru</a:t>
            </a:r>
            <a:r>
              <a:rPr lang="en-US" sz="2000" dirty="0"/>
              <a:t> </a:t>
            </a:r>
            <a:r>
              <a:rPr lang="en-US" sz="2000" dirty="0" err="1"/>
              <a:t>gramatike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vokabulara</a:t>
            </a:r>
            <a:endParaRPr lang="en-US" sz="2000" dirty="0"/>
          </a:p>
          <a:p>
            <a:pPr lvl="1"/>
            <a:r>
              <a:rPr lang="en-US" sz="2000" dirty="0" err="1"/>
              <a:t>Učenje</a:t>
            </a:r>
            <a:r>
              <a:rPr lang="en-US" sz="2000" dirty="0"/>
              <a:t> </a:t>
            </a:r>
            <a:r>
              <a:rPr lang="en-US" sz="2000" dirty="0" err="1"/>
              <a:t>vokabulara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Učenje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stilova</a:t>
            </a:r>
            <a:r>
              <a:rPr lang="en-US" sz="2000" dirty="0"/>
              <a:t> </a:t>
            </a:r>
            <a:r>
              <a:rPr lang="en-US" sz="2000" dirty="0" err="1"/>
              <a:t>pisanja</a:t>
            </a:r>
            <a:endParaRPr lang="en-US" sz="2000" dirty="0"/>
          </a:p>
          <a:p>
            <a:pPr lvl="1"/>
            <a:r>
              <a:rPr lang="en-US" sz="2000" dirty="0" err="1"/>
              <a:t>Vježbe</a:t>
            </a:r>
            <a:r>
              <a:rPr lang="en-US" sz="2000" dirty="0"/>
              <a:t> </a:t>
            </a:r>
            <a:r>
              <a:rPr lang="en-US" sz="2000" dirty="0" err="1"/>
              <a:t>komunikacije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konverzacije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0BAED01E-6414-92E5-0008-430F628B0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66117"/>
              </p:ext>
            </p:extLst>
          </p:nvPr>
        </p:nvGraphicFramePr>
        <p:xfrm>
          <a:off x="6512442" y="1113495"/>
          <a:ext cx="5201024" cy="387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414">
                  <a:extLst>
                    <a:ext uri="{9D8B030D-6E8A-4147-A177-3AD203B41FA5}">
                      <a16:colId xmlns:a16="http://schemas.microsoft.com/office/drawing/2014/main" val="1756756718"/>
                    </a:ext>
                  </a:extLst>
                </a:gridCol>
                <a:gridCol w="2648610">
                  <a:extLst>
                    <a:ext uri="{9D8B030D-6E8A-4147-A177-3AD203B41FA5}">
                      <a16:colId xmlns:a16="http://schemas.microsoft.com/office/drawing/2014/main" val="616410874"/>
                    </a:ext>
                  </a:extLst>
                </a:gridCol>
              </a:tblGrid>
              <a:tr h="338612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GEMINI (besplatna verzija)</a:t>
                      </a:r>
                    </a:p>
                  </a:txBody>
                  <a:tcPr marL="76957" marR="76957" marT="38479" marB="384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err="1"/>
                        <a:t>ChatGPT</a:t>
                      </a:r>
                      <a:r>
                        <a:rPr lang="hr-HR" sz="1500" dirty="0"/>
                        <a:t> (besplatna verzija)</a:t>
                      </a:r>
                    </a:p>
                  </a:txBody>
                  <a:tcPr marL="76957" marR="76957" marT="38479" marB="38479"/>
                </a:tc>
                <a:extLst>
                  <a:ext uri="{0D108BD9-81ED-4DB2-BD59-A6C34878D82A}">
                    <a16:rowId xmlns:a16="http://schemas.microsoft.com/office/drawing/2014/main" val="2829821124"/>
                  </a:ext>
                </a:extLst>
              </a:tr>
              <a:tr h="569484">
                <a:tc>
                  <a:txBody>
                    <a:bodyPr/>
                    <a:lstStyle/>
                    <a:p>
                      <a:r>
                        <a:rPr lang="hr-HR" sz="1500"/>
                        <a:t>Dostupan putem Google korisničkog računa</a:t>
                      </a:r>
                    </a:p>
                  </a:txBody>
                  <a:tcPr marL="76957" marR="76957" marT="38479" marB="38479"/>
                </a:tc>
                <a:tc>
                  <a:txBody>
                    <a:bodyPr/>
                    <a:lstStyle/>
                    <a:p>
                      <a:r>
                        <a:rPr lang="hr-HR" sz="1500"/>
                        <a:t>Dostupan svima </a:t>
                      </a:r>
                    </a:p>
                  </a:txBody>
                  <a:tcPr marL="76957" marR="76957" marT="38479" marB="38479"/>
                </a:tc>
                <a:extLst>
                  <a:ext uri="{0D108BD9-81ED-4DB2-BD59-A6C34878D82A}">
                    <a16:rowId xmlns:a16="http://schemas.microsoft.com/office/drawing/2014/main" val="2442877673"/>
                  </a:ext>
                </a:extLst>
              </a:tr>
              <a:tr h="1031227">
                <a:tc>
                  <a:txBody>
                    <a:bodyPr/>
                    <a:lstStyle/>
                    <a:p>
                      <a:r>
                        <a:rPr lang="hr-HR" sz="1500"/>
                        <a:t>Koristi podatke u stvarnom vremenu, a koji se temelje na informacijama iz Google tražilice</a:t>
                      </a:r>
                    </a:p>
                  </a:txBody>
                  <a:tcPr marL="76957" marR="76957" marT="38479" marB="38479"/>
                </a:tc>
                <a:tc>
                  <a:txBody>
                    <a:bodyPr/>
                    <a:lstStyle/>
                    <a:p>
                      <a:r>
                        <a:rPr lang="pl-PL" sz="1500"/>
                        <a:t>Koristi podatke dostupne do kraja 2021. godine.</a:t>
                      </a:r>
                      <a:endParaRPr lang="hr-HR" sz="1500"/>
                    </a:p>
                  </a:txBody>
                  <a:tcPr marL="76957" marR="76957" marT="38479" marB="38479"/>
                </a:tc>
                <a:extLst>
                  <a:ext uri="{0D108BD9-81ED-4DB2-BD59-A6C34878D82A}">
                    <a16:rowId xmlns:a16="http://schemas.microsoft.com/office/drawing/2014/main" val="3109341964"/>
                  </a:ext>
                </a:extLst>
              </a:tr>
              <a:tr h="569484">
                <a:tc>
                  <a:txBody>
                    <a:bodyPr/>
                    <a:lstStyle/>
                    <a:p>
                      <a:r>
                        <a:rPr lang="hr-HR" sz="1500" dirty="0"/>
                        <a:t>Podržava glasovnu komunikaciju</a:t>
                      </a:r>
                    </a:p>
                  </a:txBody>
                  <a:tcPr marL="76957" marR="76957" marT="38479" marB="384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Ne podržava glasovnu komunikaciju</a:t>
                      </a:r>
                    </a:p>
                  </a:txBody>
                  <a:tcPr marL="76957" marR="76957" marT="38479" marB="38479"/>
                </a:tc>
                <a:extLst>
                  <a:ext uri="{0D108BD9-81ED-4DB2-BD59-A6C34878D82A}">
                    <a16:rowId xmlns:a16="http://schemas.microsoft.com/office/drawing/2014/main" val="1031753568"/>
                  </a:ext>
                </a:extLst>
              </a:tr>
              <a:tr h="569484">
                <a:tc>
                  <a:txBody>
                    <a:bodyPr/>
                    <a:lstStyle/>
                    <a:p>
                      <a:r>
                        <a:rPr lang="hr-HR" sz="1500"/>
                        <a:t>Podržava slikovne materijale</a:t>
                      </a:r>
                    </a:p>
                  </a:txBody>
                  <a:tcPr marL="76957" marR="76957" marT="38479" marB="384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/>
                        <a:t>Ne podržava prikaz slikovnih materijala</a:t>
                      </a:r>
                    </a:p>
                  </a:txBody>
                  <a:tcPr marL="76957" marR="76957" marT="38479" marB="38479"/>
                </a:tc>
                <a:extLst>
                  <a:ext uri="{0D108BD9-81ED-4DB2-BD59-A6C34878D82A}">
                    <a16:rowId xmlns:a16="http://schemas.microsoft.com/office/drawing/2014/main" val="1370887663"/>
                  </a:ext>
                </a:extLst>
              </a:tr>
              <a:tr h="800355">
                <a:tc>
                  <a:txBody>
                    <a:bodyPr/>
                    <a:lstStyle/>
                    <a:p>
                      <a:r>
                        <a:rPr lang="hr-HR" sz="1500"/>
                        <a:t>Pruža 3 dodatna sadržaja prilikom generiranja sadržaja</a:t>
                      </a:r>
                    </a:p>
                  </a:txBody>
                  <a:tcPr marL="76957" marR="76957" marT="38479" marB="384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Pruža 1 sadržaj prilikom generiranja upita</a:t>
                      </a:r>
                    </a:p>
                  </a:txBody>
                  <a:tcPr marL="76957" marR="76957" marT="38479" marB="38479"/>
                </a:tc>
                <a:extLst>
                  <a:ext uri="{0D108BD9-81ED-4DB2-BD59-A6C34878D82A}">
                    <a16:rowId xmlns:a16="http://schemas.microsoft.com/office/drawing/2014/main" val="28804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2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B9E26A37-27ED-5C59-A838-C6F5A2B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9" y="267070"/>
            <a:ext cx="4456403" cy="11184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Gemini</a:t>
            </a:r>
          </a:p>
        </p:txBody>
      </p:sp>
      <p:pic>
        <p:nvPicPr>
          <p:cNvPr id="7" name="video3">
            <a:hlinkClick r:id="" action="ppaction://media"/>
            <a:extLst>
              <a:ext uri="{FF2B5EF4-FFF2-40B4-BE49-F238E27FC236}">
                <a16:creationId xmlns:a16="http://schemas.microsoft.com/office/drawing/2014/main" id="{6E489E5E-5B36-5296-0442-6FB07729208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71590"/>
            <a:ext cx="12165847" cy="4805373"/>
          </a:xfrm>
        </p:spPr>
      </p:pic>
    </p:spTree>
    <p:extLst>
      <p:ext uri="{BB962C8B-B14F-4D97-AF65-F5344CB8AC3E}">
        <p14:creationId xmlns:p14="http://schemas.microsoft.com/office/powerpoint/2010/main" val="9498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20EC43-0FB1-BA8D-7C72-3274BD48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234" y="31618"/>
            <a:ext cx="6596245" cy="845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ideo1">
            <a:hlinkClick r:id="" action="ppaction://media"/>
            <a:extLst>
              <a:ext uri="{FF2B5EF4-FFF2-40B4-BE49-F238E27FC236}">
                <a16:creationId xmlns:a16="http://schemas.microsoft.com/office/drawing/2014/main" id="{9DC7CB85-A77D-5F9B-B166-FC13BF0424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73" y="852488"/>
            <a:ext cx="12222905" cy="51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A2ECC-F041-89AD-E4A1-9A493EF3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Primjena AI alata u poučavanju stranog jezika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E671EDE6-C613-C9DA-BC41-C1FF87A5C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491241"/>
              </p:ext>
            </p:extLst>
          </p:nvPr>
        </p:nvGraphicFramePr>
        <p:xfrm>
          <a:off x="4581727" y="649480"/>
          <a:ext cx="630709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27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F0FB6-3068-E04E-9FB2-DF9CD6E4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Prednosti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55256595-78A8-850A-24BF-5323560BB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07717"/>
              </p:ext>
            </p:extLst>
          </p:nvPr>
        </p:nvGraphicFramePr>
        <p:xfrm>
          <a:off x="4581727" y="649480"/>
          <a:ext cx="6135041" cy="551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03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1015</Words>
  <Application>Microsoft Office PowerPoint</Application>
  <PresentationFormat>Widescreen</PresentationFormat>
  <Paragraphs>95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Office Theme</vt:lpstr>
      <vt:lpstr>Uloga umjetne inteligencije u poučavanju drugoga jezika</vt:lpstr>
      <vt:lpstr>Umjetna inteligencija</vt:lpstr>
      <vt:lpstr>Vrste AI alata za učenje stranoga jezika</vt:lpstr>
      <vt:lpstr>AI-potpomognuto čitanje i učenje jezika</vt:lpstr>
      <vt:lpstr>Primjeri AI alata</vt:lpstr>
      <vt:lpstr>Gemini</vt:lpstr>
      <vt:lpstr>ChatGPT</vt:lpstr>
      <vt:lpstr>Primjena AI alata u poučavanju stranog jezika</vt:lpstr>
      <vt:lpstr>Prednosti</vt:lpstr>
      <vt:lpstr>Izazovi (De la Vall &amp; Araya, 2023)</vt:lpstr>
      <vt:lpstr>Reference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umjetne inteligencije u poučavanju drugoga jezika</dc:title>
  <dc:creator>tina pee</dc:creator>
  <cp:lastModifiedBy>tina pee</cp:lastModifiedBy>
  <cp:revision>79</cp:revision>
  <dcterms:created xsi:type="dcterms:W3CDTF">2024-04-24T09:27:39Z</dcterms:created>
  <dcterms:modified xsi:type="dcterms:W3CDTF">2024-06-10T14:23:08Z</dcterms:modified>
</cp:coreProperties>
</file>