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59" r:id="rId8"/>
    <p:sldId id="266" r:id="rId9"/>
    <p:sldId id="267" r:id="rId10"/>
    <p:sldId id="260" r:id="rId11"/>
    <p:sldId id="26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na\Downloads\FACEBOOK_podaci%202024_202407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na\Downloads\FACEBOOK_podaci%202024_202407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na\Downloads\stan-2024-2-1_tablice_h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na\Downloads\stan-2024-2-1_tablice_h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na\Downloads\FACEBOOK_podaci%202024_2024071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9-4C5C-B70C-0BDCEC8BEB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9-4C5C-B70C-0BDCEC8BEB1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64,80%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49-4C5C-B70C-0BDCEC8BEB1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F457D0D-564A-4467-9233-2AAB82B7FFB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49-4C5C-B70C-0BDCEC8BE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hrvatski državljani</c:v>
                </c:pt>
                <c:pt idx="1">
                  <c:v>stranci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0.64800000000000002</c:v>
                </c:pt>
                <c:pt idx="1">
                  <c:v>0.35199999999999998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49-4C5C-B70C-0BDCEC8BE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99-40DF-B41D-72B3A8130BD0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99-40DF-B41D-72B3A8130B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Sheet1!$A$11:$A$12</c:f>
              <c:strCache>
                <c:ptCount val="2"/>
                <c:pt idx="0">
                  <c:v>muškarci</c:v>
                </c:pt>
                <c:pt idx="1">
                  <c:v>žene</c:v>
                </c:pt>
              </c:strCache>
            </c:strRef>
          </c:cat>
          <c:val>
            <c:numRef>
              <c:f>Sheet1!$B$11:$B$12</c:f>
              <c:numCache>
                <c:formatCode>General</c:formatCode>
                <c:ptCount val="2"/>
                <c:pt idx="0">
                  <c:v>24746</c:v>
                </c:pt>
                <c:pt idx="1">
                  <c:v>14472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9-40DF-B41D-72B3A8130B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 T3'!$K$7</c:f>
              <c:strCache>
                <c:ptCount val="1"/>
                <c:pt idx="0">
                  <c:v>muškarci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 T3'!$J$8:$J$21</c:f>
              <c:strCache>
                <c:ptCount val="14"/>
                <c:pt idx="0">
                  <c:v>10 – 14</c:v>
                </c:pt>
                <c:pt idx="1">
                  <c:v>15 – 19</c:v>
                </c:pt>
                <c:pt idx="2">
                  <c:v>20 – 24</c:v>
                </c:pt>
                <c:pt idx="3">
                  <c:v>25 – 29</c:v>
                </c:pt>
                <c:pt idx="4">
                  <c:v>30 – 34</c:v>
                </c:pt>
                <c:pt idx="5">
                  <c:v>35 – 39</c:v>
                </c:pt>
                <c:pt idx="6">
                  <c:v>40 – 44</c:v>
                </c:pt>
                <c:pt idx="7">
                  <c:v>45 – 49</c:v>
                </c:pt>
                <c:pt idx="8">
                  <c:v>50 – 54</c:v>
                </c:pt>
                <c:pt idx="9">
                  <c:v>55 – 59</c:v>
                </c:pt>
                <c:pt idx="10">
                  <c:v>60 – 64</c:v>
                </c:pt>
                <c:pt idx="11">
                  <c:v>65 – 69</c:v>
                </c:pt>
                <c:pt idx="12">
                  <c:v>70 – 74</c:v>
                </c:pt>
                <c:pt idx="13">
                  <c:v>75 i više</c:v>
                </c:pt>
              </c:strCache>
            </c:strRef>
          </c:cat>
          <c:val>
            <c:numRef>
              <c:f>'I T3'!$K$8:$K$21</c:f>
              <c:numCache>
                <c:formatCode>#,##0</c:formatCode>
                <c:ptCount val="14"/>
                <c:pt idx="0">
                  <c:v>541</c:v>
                </c:pt>
                <c:pt idx="1">
                  <c:v>938</c:v>
                </c:pt>
                <c:pt idx="2">
                  <c:v>2589</c:v>
                </c:pt>
                <c:pt idx="3">
                  <c:v>3389</c:v>
                </c:pt>
                <c:pt idx="4">
                  <c:v>3099</c:v>
                </c:pt>
                <c:pt idx="5">
                  <c:v>2822</c:v>
                </c:pt>
                <c:pt idx="6">
                  <c:v>2570</c:v>
                </c:pt>
                <c:pt idx="7">
                  <c:v>2365</c:v>
                </c:pt>
                <c:pt idx="8">
                  <c:v>1810</c:v>
                </c:pt>
                <c:pt idx="9">
                  <c:v>1396</c:v>
                </c:pt>
                <c:pt idx="10">
                  <c:v>867</c:v>
                </c:pt>
                <c:pt idx="11">
                  <c:v>514</c:v>
                </c:pt>
                <c:pt idx="12">
                  <c:v>375</c:v>
                </c:pt>
                <c:pt idx="13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5-466B-B810-D7999A5151D5}"/>
            </c:ext>
          </c:extLst>
        </c:ser>
        <c:ser>
          <c:idx val="1"/>
          <c:order val="1"/>
          <c:tx>
            <c:strRef>
              <c:f>'I T3'!$L$7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 T3'!$J$8:$J$21</c:f>
              <c:strCache>
                <c:ptCount val="14"/>
                <c:pt idx="0">
                  <c:v>10 – 14</c:v>
                </c:pt>
                <c:pt idx="1">
                  <c:v>15 – 19</c:v>
                </c:pt>
                <c:pt idx="2">
                  <c:v>20 – 24</c:v>
                </c:pt>
                <c:pt idx="3">
                  <c:v>25 – 29</c:v>
                </c:pt>
                <c:pt idx="4">
                  <c:v>30 – 34</c:v>
                </c:pt>
                <c:pt idx="5">
                  <c:v>35 – 39</c:v>
                </c:pt>
                <c:pt idx="6">
                  <c:v>40 – 44</c:v>
                </c:pt>
                <c:pt idx="7">
                  <c:v>45 – 49</c:v>
                </c:pt>
                <c:pt idx="8">
                  <c:v>50 – 54</c:v>
                </c:pt>
                <c:pt idx="9">
                  <c:v>55 – 59</c:v>
                </c:pt>
                <c:pt idx="10">
                  <c:v>60 – 64</c:v>
                </c:pt>
                <c:pt idx="11">
                  <c:v>65 – 69</c:v>
                </c:pt>
                <c:pt idx="12">
                  <c:v>70 – 74</c:v>
                </c:pt>
                <c:pt idx="13">
                  <c:v>75 i više</c:v>
                </c:pt>
              </c:strCache>
            </c:strRef>
          </c:cat>
          <c:val>
            <c:numRef>
              <c:f>'I T3'!$L$8:$L$21</c:f>
              <c:numCache>
                <c:formatCode>#,##0</c:formatCode>
                <c:ptCount val="14"/>
                <c:pt idx="0">
                  <c:v>559</c:v>
                </c:pt>
                <c:pt idx="1">
                  <c:v>721</c:v>
                </c:pt>
                <c:pt idx="2">
                  <c:v>1307</c:v>
                </c:pt>
                <c:pt idx="3">
                  <c:v>1721</c:v>
                </c:pt>
                <c:pt idx="4">
                  <c:v>1395</c:v>
                </c:pt>
                <c:pt idx="5">
                  <c:v>1244</c:v>
                </c:pt>
                <c:pt idx="6">
                  <c:v>1250</c:v>
                </c:pt>
                <c:pt idx="7">
                  <c:v>1246</c:v>
                </c:pt>
                <c:pt idx="8">
                  <c:v>1078</c:v>
                </c:pt>
                <c:pt idx="9">
                  <c:v>841</c:v>
                </c:pt>
                <c:pt idx="10">
                  <c:v>650</c:v>
                </c:pt>
                <c:pt idx="11">
                  <c:v>507</c:v>
                </c:pt>
                <c:pt idx="12">
                  <c:v>417</c:v>
                </c:pt>
                <c:pt idx="13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5-466B-B810-D7999A515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3616496"/>
        <c:axId val="513616848"/>
      </c:barChart>
      <c:catAx>
        <c:axId val="513616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6848"/>
        <c:crosses val="autoZero"/>
        <c:auto val="1"/>
        <c:lblAlgn val="ctr"/>
        <c:lblOffset val="100"/>
        <c:noMultiLvlLbl val="0"/>
      </c:catAx>
      <c:valAx>
        <c:axId val="51361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61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 T3'!$L$7</c:f>
              <c:strCache>
                <c:ptCount val="1"/>
                <c:pt idx="0">
                  <c:v>žene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 T3'!$J$8:$J$21</c:f>
              <c:strCache>
                <c:ptCount val="14"/>
                <c:pt idx="0">
                  <c:v>10 – 14</c:v>
                </c:pt>
                <c:pt idx="1">
                  <c:v>15 – 19</c:v>
                </c:pt>
                <c:pt idx="2">
                  <c:v>20 – 24</c:v>
                </c:pt>
                <c:pt idx="3">
                  <c:v>25 – 29</c:v>
                </c:pt>
                <c:pt idx="4">
                  <c:v>30 – 34</c:v>
                </c:pt>
                <c:pt idx="5">
                  <c:v>35 – 39</c:v>
                </c:pt>
                <c:pt idx="6">
                  <c:v>40 – 44</c:v>
                </c:pt>
                <c:pt idx="7">
                  <c:v>45 – 49</c:v>
                </c:pt>
                <c:pt idx="8">
                  <c:v>50 – 54</c:v>
                </c:pt>
                <c:pt idx="9">
                  <c:v>55 – 59</c:v>
                </c:pt>
                <c:pt idx="10">
                  <c:v>60 – 64</c:v>
                </c:pt>
                <c:pt idx="11">
                  <c:v>65 – 69</c:v>
                </c:pt>
                <c:pt idx="12">
                  <c:v>70 – 74</c:v>
                </c:pt>
                <c:pt idx="13">
                  <c:v>75 i više</c:v>
                </c:pt>
              </c:strCache>
            </c:strRef>
          </c:cat>
          <c:val>
            <c:numRef>
              <c:f>'I T3'!$L$8:$L$21</c:f>
              <c:numCache>
                <c:formatCode>#,##0</c:formatCode>
                <c:ptCount val="14"/>
                <c:pt idx="0">
                  <c:v>559</c:v>
                </c:pt>
                <c:pt idx="1">
                  <c:v>721</c:v>
                </c:pt>
                <c:pt idx="2">
                  <c:v>1307</c:v>
                </c:pt>
                <c:pt idx="3">
                  <c:v>1721</c:v>
                </c:pt>
                <c:pt idx="4">
                  <c:v>1395</c:v>
                </c:pt>
                <c:pt idx="5">
                  <c:v>1244</c:v>
                </c:pt>
                <c:pt idx="6">
                  <c:v>1250</c:v>
                </c:pt>
                <c:pt idx="7">
                  <c:v>1246</c:v>
                </c:pt>
                <c:pt idx="8">
                  <c:v>1078</c:v>
                </c:pt>
                <c:pt idx="9">
                  <c:v>841</c:v>
                </c:pt>
                <c:pt idx="10">
                  <c:v>650</c:v>
                </c:pt>
                <c:pt idx="11">
                  <c:v>507</c:v>
                </c:pt>
                <c:pt idx="12">
                  <c:v>417</c:v>
                </c:pt>
                <c:pt idx="13">
                  <c:v>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E-4717-89F3-FE94899FA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521064"/>
        <c:axId val="465474440"/>
      </c:barChart>
      <c:catAx>
        <c:axId val="10452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474440"/>
        <c:crosses val="autoZero"/>
        <c:auto val="1"/>
        <c:lblAlgn val="ctr"/>
        <c:lblOffset val="100"/>
        <c:noMultiLvlLbl val="0"/>
      </c:catAx>
      <c:valAx>
        <c:axId val="465474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'objave po kategorijama'!$V$1</c:f>
              <c:strCache>
                <c:ptCount val="1"/>
                <c:pt idx="0">
                  <c:v>SUMIF</c:v>
                </c:pt>
              </c:strCache>
            </c:strRef>
          </c:tx>
          <c:explosion val="5"/>
          <c:dPt>
            <c:idx val="0"/>
            <c:bubble3D val="0"/>
            <c:explosion val="2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F-42B9-BD39-EC17DBB410E6}"/>
              </c:ext>
            </c:extLst>
          </c:dPt>
          <c:dPt>
            <c:idx val="1"/>
            <c:bubble3D val="0"/>
            <c:explosion val="2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F-42B9-BD39-EC17DBB410E6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F-42B9-BD39-EC17DBB410E6}"/>
              </c:ext>
            </c:extLst>
          </c:dPt>
          <c:dPt>
            <c:idx val="3"/>
            <c:bubble3D val="0"/>
            <c:explosion val="1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F-42B9-BD39-EC17DBB410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F-42B9-BD39-EC17DBB410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F-42B9-BD39-EC17DBB410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F-42B9-BD39-EC17DBB410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CF-42B9-BD39-EC17DBB410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F-42B9-BD39-EC17DBB410E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7CF-42B9-BD39-EC17DBB410E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7CF-42B9-BD39-EC17DBB410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'objave po kategorijama'!$U$2:$U$12</c:f>
              <c:strCache>
                <c:ptCount val="11"/>
                <c:pt idx="0">
                  <c:v>događanja i druženja</c:v>
                </c:pt>
                <c:pt idx="1">
                  <c:v>oglasi za posao</c:v>
                </c:pt>
                <c:pt idx="2">
                  <c:v>zabavni sadržaj</c:v>
                </c:pt>
                <c:pt idx="3">
                  <c:v>prodaja</c:v>
                </c:pt>
                <c:pt idx="4">
                  <c:v>kozmetičke usluge i savjeti</c:v>
                </c:pt>
                <c:pt idx="5">
                  <c:v>motivacijske poruke</c:v>
                </c:pt>
                <c:pt idx="6">
                  <c:v>administrativna pomoć</c:v>
                </c:pt>
                <c:pt idx="7">
                  <c:v>zdravstvena skrb</c:v>
                </c:pt>
                <c:pt idx="8">
                  <c:v>podrška i savjeti</c:v>
                </c:pt>
                <c:pt idx="9">
                  <c:v>reklamni sadržaj</c:v>
                </c:pt>
                <c:pt idx="10">
                  <c:v>djeca</c:v>
                </c:pt>
              </c:strCache>
            </c:strRef>
          </c:cat>
          <c:val>
            <c:numRef>
              <c:f>'objave po kategorijama'!$V$2:$V$12</c:f>
              <c:numCache>
                <c:formatCode>General</c:formatCode>
                <c:ptCount val="11"/>
                <c:pt idx="0">
                  <c:v>50</c:v>
                </c:pt>
                <c:pt idx="1">
                  <c:v>46</c:v>
                </c:pt>
                <c:pt idx="2">
                  <c:v>46</c:v>
                </c:pt>
                <c:pt idx="3">
                  <c:v>44</c:v>
                </c:pt>
                <c:pt idx="4">
                  <c:v>30</c:v>
                </c:pt>
                <c:pt idx="5">
                  <c:v>30</c:v>
                </c:pt>
                <c:pt idx="6">
                  <c:v>21</c:v>
                </c:pt>
                <c:pt idx="7">
                  <c:v>21</c:v>
                </c:pt>
                <c:pt idx="8">
                  <c:v>20</c:v>
                </c:pt>
                <c:pt idx="9">
                  <c:v>20</c:v>
                </c:pt>
                <c:pt idx="1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CF-42B9-BD39-EC17DBB410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87B47-D594-AF65-D9D9-F381BE9CA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0BB3268-8E93-9CB2-5D3D-F0F9ADB0B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C5819D-C8B1-DBB0-3602-1D7A5A89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0E0301-03F1-1D51-A054-1B14311B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65AAF5-8B3D-507F-98E6-00C77E83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04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A63BB2-73C9-2FF0-8546-8153DDBA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F27D9A1-FAA0-3982-A2BB-A2E9AF9C7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500E9E-04B9-33DA-169C-D1F279D5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C93405-4BBA-2628-32A5-6D2DE1C27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F04A6D-764B-FD2A-034A-F7BAF5F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42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A7395A3-A157-B42F-6C61-B008CB587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FC9F376-46FD-5FAF-2D7D-AAB4ADEA6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385F00-4265-C8B4-4E32-23AEBDFD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0E863A7-CA3F-B417-4E0C-93FAD86E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A716AB-81F1-B4A5-C7AE-E5289118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397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7010A-2B41-86B9-E16E-A656CFB6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6FDDBF-7010-9503-B4A5-57366AD4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342121-B0B7-4199-C551-2670350A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357E67-5C86-2BD8-BD52-84D25911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6F06A9-A62E-DEFF-86FC-2624CC75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864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E8C78-4522-5776-3DD1-73A7268F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E9688D-ABB0-CF99-1B50-33BA8887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6BCB32F-E20B-58D7-5226-F62FB309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003930-B3B9-98F9-E20C-0DAE11C1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E669AD-B220-937C-A777-248A9261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84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7AFC87-EEC9-B700-DF3F-23BC126B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25B072-E7D0-AA2A-C3B1-F3CC833F8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FF94F84-02B4-A289-39C0-8738AA7B5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2DE8C84-2AF8-5616-57BD-08896544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7EA92A4-5DAB-FD9F-31D0-5CA8BBB2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4841F8-F9C0-E161-F45B-52AF6F4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DE63FA-42AD-FB0F-A26A-C99B5888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F199AA-5BE8-4674-91D1-8E1237B71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3933C7-25FB-5A0F-78E9-91B416E30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652F804-4C91-51DD-2199-DF8CC4237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412566-E16D-55FB-08EE-61CB13C12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EDCD3CE-9675-D1B1-667C-A67A049F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894366C-5A9C-021E-60F5-9C62137A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D67D246-D2D1-148F-AA01-FE464E69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65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37DF7A-BED5-CD89-18ED-4BBB9759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FF1FE8B-4910-2DC7-03D6-84B6B3ED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566CF04-20EC-CC91-48E0-3F80235C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85B9031-AFB3-5393-B578-4C2EB23B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29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7C94277-0B14-446B-0073-152A7F2E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2CDAF4E-48FF-3285-770F-2A5F7580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A1A65C-35B8-5503-45DB-B7EB73DA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59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819FD6-C0C6-A2D3-D627-ACCA1DB2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D8E5E7-20BC-0963-222F-F73CD84A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B7B19A-6151-E985-E1D2-C73B3AA68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864152-D09C-21DF-28D7-02572B8B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CFD09B1-317E-5B3D-65FA-7E67490D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9946224-EEF8-F597-F609-A5817A60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15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C8D7A-648C-BA71-C1AD-6AF71F1A2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1028E3D-B981-D93A-C43A-B65402FBE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A4935BB-F22B-E827-9835-1BC0AF1C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ED5E9C-1574-E24E-4479-BB1751D1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0CFAAB-4180-A5C9-A239-45CD58BE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0AE7EA-0368-171F-DACA-A98151C5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293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10AED9-AC74-DAFB-2352-F3A52664C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4A7786-BF94-6A73-CF3E-CD2C782DE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FC4778-D2AA-C033-25FC-2F113786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0759A-89CB-4099-8FF9-BC18F4A9EABF}" type="datetimeFigureOut">
              <a:rPr lang="hr-HR" smtClean="0"/>
              <a:t>8.11.2024.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CA4634-4E5F-1BEE-4C26-BC7BCA372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6208E4-9455-5EEC-F36F-C372ABDE5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8FEC1C-32B0-40F5-A110-33683F17D06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 descr="Slika na kojoj se prikazuje simbol, logotip, grafika, Font&#10;&#10;Opis je automatski generiran">
            <a:extLst>
              <a:ext uri="{FF2B5EF4-FFF2-40B4-BE49-F238E27FC236}">
                <a16:creationId xmlns:a16="http://schemas.microsoft.com/office/drawing/2014/main" id="{6B508C74-99C6-7890-1372-F9E160BD55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25" y="6339098"/>
            <a:ext cx="474806" cy="473743"/>
          </a:xfrm>
          <a:prstGeom prst="rect">
            <a:avLst/>
          </a:prstGeom>
        </p:spPr>
      </p:pic>
      <p:pic>
        <p:nvPicPr>
          <p:cNvPr id="8" name="Image 12" descr="Slika na kojoj se prikazuje snimka zaslona, grafika, dizajn&#10;&#10;Opis je automatski generiran">
            <a:extLst>
              <a:ext uri="{FF2B5EF4-FFF2-40B4-BE49-F238E27FC236}">
                <a16:creationId xmlns:a16="http://schemas.microsoft.com/office/drawing/2014/main" id="{8A287777-8915-FF69-E596-911BF558CCCD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52" y="6286022"/>
            <a:ext cx="1659147" cy="6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2A8B02-5A57-7C37-5E03-13213BAA9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1028" y="161880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hr-HR" sz="4000" dirty="0">
                <a:solidFill>
                  <a:schemeClr val="tx2"/>
                </a:solidFill>
              </a:rPr>
              <a:t>Rodna perspektiva u online komunikaciji: Analiza diskursa u Facebook grupama žena u inozemstvu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DBF48A-DE6F-7C67-C8E5-83F83A4A4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235" y="4413288"/>
            <a:ext cx="4706789" cy="1651820"/>
          </a:xfrm>
        </p:spPr>
        <p:txBody>
          <a:bodyPr anchor="b">
            <a:normAutofit/>
          </a:bodyPr>
          <a:lstStyle/>
          <a:p>
            <a:pPr algn="l"/>
            <a:r>
              <a:rPr lang="hr-HR" sz="1400" dirty="0">
                <a:solidFill>
                  <a:schemeClr val="tx2"/>
                </a:solidFill>
              </a:rPr>
              <a:t>dr. sc. Kristina Posavec, Institut za istraživanje migracija</a:t>
            </a:r>
          </a:p>
          <a:p>
            <a:pPr algn="l"/>
            <a:r>
              <a:rPr lang="hr-HR" sz="1400" dirty="0">
                <a:solidFill>
                  <a:schemeClr val="tx2"/>
                </a:solidFill>
              </a:rPr>
              <a:t>dr. sc. Ana Malnar, Institut za istraživanje migracija</a:t>
            </a:r>
          </a:p>
          <a:p>
            <a:pPr algn="l"/>
            <a:r>
              <a:rPr lang="hr-HR" sz="1400" dirty="0">
                <a:solidFill>
                  <a:schemeClr val="tx2"/>
                </a:solidFill>
              </a:rPr>
              <a:t>dr. sc. </a:t>
            </a:r>
            <a:r>
              <a:rPr lang="hr-HR" sz="1400" dirty="0" err="1">
                <a:solidFill>
                  <a:schemeClr val="tx2"/>
                </a:solidFill>
              </a:rPr>
              <a:t>Natasha</a:t>
            </a:r>
            <a:r>
              <a:rPr lang="hr-HR" sz="1400" dirty="0">
                <a:solidFill>
                  <a:schemeClr val="tx2"/>
                </a:solidFill>
              </a:rPr>
              <a:t> Ružić, Institut za istraživanje migracija</a:t>
            </a:r>
          </a:p>
          <a:p>
            <a:pPr algn="l"/>
            <a:r>
              <a:rPr lang="hr-HR" sz="1400" dirty="0">
                <a:solidFill>
                  <a:schemeClr val="tx2"/>
                </a:solidFill>
              </a:rPr>
              <a:t>Migracije i identitet: kultura, ekonomija, država (3)</a:t>
            </a:r>
          </a:p>
          <a:p>
            <a:pPr algn="l"/>
            <a:r>
              <a:rPr lang="hr-HR" sz="1400" dirty="0">
                <a:solidFill>
                  <a:schemeClr val="tx2"/>
                </a:solidFill>
              </a:rPr>
              <a:t>11. – 12.11.2024., Institut za istraživanje migracija, Zagreb</a:t>
            </a:r>
          </a:p>
        </p:txBody>
      </p:sp>
      <p:pic>
        <p:nvPicPr>
          <p:cNvPr id="4" name="Slika 3" descr="Slika na kojoj se prikazuje simbol, logotip, grafika, Font&#10;&#10;Opis je automatski generiran">
            <a:extLst>
              <a:ext uri="{FF2B5EF4-FFF2-40B4-BE49-F238E27FC236}">
                <a16:creationId xmlns:a16="http://schemas.microsoft.com/office/drawing/2014/main" id="{BBAB4415-35FF-CF98-723A-746FB3E82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1822460"/>
            <a:ext cx="4141760" cy="412747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18B1B959-4428-2D70-0F2C-FA0B5147D95F}"/>
              </a:ext>
            </a:extLst>
          </p:cNvPr>
          <p:cNvGrpSpPr/>
          <p:nvPr/>
        </p:nvGrpSpPr>
        <p:grpSpPr>
          <a:xfrm>
            <a:off x="9745371" y="224937"/>
            <a:ext cx="2242718" cy="975324"/>
            <a:chOff x="9745371" y="224937"/>
            <a:chExt cx="2242718" cy="975324"/>
          </a:xfrm>
        </p:grpSpPr>
        <p:pic>
          <p:nvPicPr>
            <p:cNvPr id="5" name="Image 12" descr="Slika na kojoj se prikazuje snimka zaslona, grafika, dizajn&#10;&#10;Opis je automatski generiran">
              <a:extLst>
                <a:ext uri="{FF2B5EF4-FFF2-40B4-BE49-F238E27FC236}">
                  <a16:creationId xmlns:a16="http://schemas.microsoft.com/office/drawing/2014/main" id="{D7426442-1C37-B038-0D93-0E43B5004AB4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371" y="224937"/>
              <a:ext cx="2123999" cy="921703"/>
            </a:xfrm>
            <a:prstGeom prst="rect">
              <a:avLst/>
            </a:prstGeom>
          </p:spPr>
        </p:pic>
        <p:sp>
          <p:nvSpPr>
            <p:cNvPr id="9" name="TekstniOkvir 8">
              <a:extLst>
                <a:ext uri="{FF2B5EF4-FFF2-40B4-BE49-F238E27FC236}">
                  <a16:creationId xmlns:a16="http://schemas.microsoft.com/office/drawing/2014/main" id="{95A05AFF-2CFD-C756-6FF2-C39744890B4F}"/>
                </a:ext>
              </a:extLst>
            </p:cNvPr>
            <p:cNvSpPr txBox="1"/>
            <p:nvPr/>
          </p:nvSpPr>
          <p:spPr>
            <a:xfrm>
              <a:off x="9903257" y="954040"/>
              <a:ext cx="20848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dirty="0">
                  <a:solidFill>
                    <a:schemeClr val="tx2"/>
                  </a:solidFill>
                </a:rPr>
                <a:t>Institut za istraživanje migracija</a:t>
              </a:r>
              <a:endParaRPr lang="hr-H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59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9E729-7E95-E622-8D06-1B30B28B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K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omunikacijski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obra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sci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i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tem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8C99-F3F0-DFFF-5269-A9E80B79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objave</a:t>
            </a:r>
            <a:r>
              <a:rPr lang="en-US" dirty="0"/>
              <a:t> u </a:t>
            </a:r>
            <a:r>
              <a:rPr lang="en-US" dirty="0" err="1"/>
              <a:t>zajednici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događanja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druženja</a:t>
            </a:r>
            <a:r>
              <a:rPr lang="en-US" dirty="0"/>
              <a:t>, </a:t>
            </a:r>
            <a:r>
              <a:rPr lang="en-US" dirty="0" err="1"/>
              <a:t>oglase</a:t>
            </a:r>
            <a:r>
              <a:rPr lang="en-US" dirty="0"/>
              <a:t> za </a:t>
            </a:r>
            <a:r>
              <a:rPr lang="en-US" dirty="0" err="1"/>
              <a:t>posao</a:t>
            </a:r>
            <a:r>
              <a:rPr lang="en-US" dirty="0"/>
              <a:t>, </a:t>
            </a:r>
            <a:r>
              <a:rPr lang="en-US" dirty="0" err="1"/>
              <a:t>zabavni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interes</a:t>
            </a:r>
            <a:r>
              <a:rPr lang="en-US" dirty="0"/>
              <a:t> za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, </a:t>
            </a:r>
            <a:r>
              <a:rPr lang="en-US" dirty="0" err="1"/>
              <a:t>prilike</a:t>
            </a:r>
            <a:r>
              <a:rPr lang="en-US" dirty="0"/>
              <a:t> za </a:t>
            </a:r>
            <a:r>
              <a:rPr lang="en-US" dirty="0" err="1"/>
              <a:t>zapošljavanje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komercijalne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hr-HR" dirty="0"/>
          </a:p>
          <a:p>
            <a:r>
              <a:rPr lang="en-US" dirty="0" err="1"/>
              <a:t>Učestale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objave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kozmetičke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, </a:t>
            </a:r>
            <a:r>
              <a:rPr lang="en-US" dirty="0" err="1"/>
              <a:t>motivacijske</a:t>
            </a:r>
            <a:r>
              <a:rPr lang="en-US" dirty="0"/>
              <a:t> </a:t>
            </a:r>
            <a:r>
              <a:rPr lang="en-US" dirty="0" err="1"/>
              <a:t>poruke</a:t>
            </a:r>
            <a:r>
              <a:rPr lang="en-US" dirty="0"/>
              <a:t>, </a:t>
            </a:r>
            <a:r>
              <a:rPr lang="en-US" dirty="0" err="1"/>
              <a:t>administrativnu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zdravstvenu</a:t>
            </a:r>
            <a:r>
              <a:rPr lang="en-US" dirty="0"/>
              <a:t> </a:t>
            </a:r>
            <a:r>
              <a:rPr lang="en-US" dirty="0" err="1"/>
              <a:t>skrb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sugerira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en-US" dirty="0"/>
              <a:t> za </a:t>
            </a:r>
            <a:r>
              <a:rPr lang="en-US" dirty="0" err="1"/>
              <a:t>osobnom</a:t>
            </a:r>
            <a:r>
              <a:rPr lang="en-US" dirty="0"/>
              <a:t> </a:t>
            </a:r>
            <a:r>
              <a:rPr lang="en-US" dirty="0" err="1"/>
              <a:t>podrškom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savjetima</a:t>
            </a:r>
            <a:endParaRPr lang="hr-HR" dirty="0"/>
          </a:p>
          <a:p>
            <a:r>
              <a:rPr lang="en-US" dirty="0"/>
              <a:t>Analiza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usmjeren</a:t>
            </a:r>
            <a:r>
              <a:rPr lang="hr-HR" dirty="0" err="1"/>
              <a:t>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, </a:t>
            </a:r>
            <a:r>
              <a:rPr lang="en-US" dirty="0" err="1"/>
              <a:t>posao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hr-HR" dirty="0"/>
              <a:t>i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vezan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specifične</a:t>
            </a:r>
            <a:r>
              <a:rPr lang="en-US" dirty="0"/>
              <a:t> </a:t>
            </a:r>
            <a:r>
              <a:rPr lang="en-US" dirty="0" err="1"/>
              <a:t>interese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hobija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6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7864-F01E-6CED-10A0-2CCCDBCC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22" y="2479061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Hvala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2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AABB26-235E-FB7B-A3FA-EBF3DD59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Nova </a:t>
            </a:r>
            <a:r>
              <a:rPr lang="en-GB" dirty="0" err="1"/>
              <a:t>hrvatska</a:t>
            </a:r>
            <a:r>
              <a:rPr lang="en-GB" dirty="0"/>
              <a:t> </a:t>
            </a:r>
            <a:r>
              <a:rPr lang="en-GB" dirty="0" err="1"/>
              <a:t>dijaspora</a:t>
            </a:r>
            <a:r>
              <a:rPr lang="en-GB" dirty="0"/>
              <a:t> (NOHE)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27AA93-8BDC-D763-7078-43208949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2014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err="1"/>
              <a:t>Društveni</a:t>
            </a:r>
            <a:r>
              <a:rPr lang="en-GB" sz="2600" dirty="0"/>
              <a:t> </a:t>
            </a:r>
            <a:r>
              <a:rPr lang="en-GB" sz="2600" dirty="0" err="1"/>
              <a:t>mediji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internetski</a:t>
            </a:r>
            <a:r>
              <a:rPr lang="en-GB" sz="2600" dirty="0"/>
              <a:t> </a:t>
            </a:r>
            <a:r>
              <a:rPr lang="en-GB" sz="2600" dirty="0" err="1"/>
              <a:t>forumi</a:t>
            </a:r>
            <a:r>
              <a:rPr lang="en-GB" sz="2600" dirty="0"/>
              <a:t> </a:t>
            </a:r>
            <a:r>
              <a:rPr lang="en-GB" sz="2600" dirty="0" err="1"/>
              <a:t>vrijedan</a:t>
            </a:r>
            <a:r>
              <a:rPr lang="en-GB" sz="2600" dirty="0"/>
              <a:t> </a:t>
            </a:r>
            <a:r>
              <a:rPr lang="en-GB" sz="2600" dirty="0" err="1"/>
              <a:t>su</a:t>
            </a:r>
            <a:r>
              <a:rPr lang="en-GB" sz="2600" dirty="0"/>
              <a:t> </a:t>
            </a:r>
            <a:r>
              <a:rPr lang="en-GB" sz="2600" dirty="0" err="1"/>
              <a:t>izvor</a:t>
            </a:r>
            <a:r>
              <a:rPr lang="en-GB" sz="2600" dirty="0"/>
              <a:t> </a:t>
            </a:r>
            <a:r>
              <a:rPr lang="en-GB" sz="2600" dirty="0" err="1"/>
              <a:t>informacija</a:t>
            </a:r>
            <a:r>
              <a:rPr lang="en-GB" sz="2600" dirty="0"/>
              <a:t> </a:t>
            </a:r>
            <a:r>
              <a:rPr lang="en-GB" sz="2600" dirty="0" err="1"/>
              <a:t>koje</a:t>
            </a:r>
            <a:r>
              <a:rPr lang="en-GB" sz="2600" dirty="0"/>
              <a:t> </a:t>
            </a:r>
            <a:r>
              <a:rPr lang="en-GB" sz="2600" dirty="0" err="1"/>
              <a:t>migrantima</a:t>
            </a:r>
            <a:r>
              <a:rPr lang="en-GB" sz="2600" dirty="0"/>
              <a:t> </a:t>
            </a:r>
            <a:r>
              <a:rPr lang="en-GB" sz="2600" dirty="0" err="1"/>
              <a:t>pomažu</a:t>
            </a:r>
            <a:r>
              <a:rPr lang="en-GB" sz="2600" dirty="0"/>
              <a:t> u </a:t>
            </a:r>
            <a:r>
              <a:rPr lang="en-GB" sz="2600" dirty="0" err="1"/>
              <a:t>donošenju</a:t>
            </a:r>
            <a:r>
              <a:rPr lang="en-GB" sz="2600" dirty="0"/>
              <a:t> </a:t>
            </a:r>
            <a:r>
              <a:rPr lang="en-GB" sz="2600" dirty="0" err="1"/>
              <a:t>utemeljenih</a:t>
            </a:r>
            <a:r>
              <a:rPr lang="en-GB" sz="2600" dirty="0"/>
              <a:t> </a:t>
            </a:r>
            <a:r>
              <a:rPr lang="en-GB" sz="2600" dirty="0" err="1"/>
              <a:t>odluka</a:t>
            </a:r>
            <a:r>
              <a:rPr lang="en-GB" sz="2600" dirty="0"/>
              <a:t> o </a:t>
            </a:r>
            <a:r>
              <a:rPr lang="en-GB" sz="2600" dirty="0" err="1"/>
              <a:t>svojim</a:t>
            </a:r>
            <a:r>
              <a:rPr lang="en-GB" sz="2600" dirty="0"/>
              <a:t> </a:t>
            </a:r>
            <a:r>
              <a:rPr lang="en-GB" sz="2600" dirty="0" err="1"/>
              <a:t>migracijskim</a:t>
            </a:r>
            <a:r>
              <a:rPr lang="en-GB" sz="2600" dirty="0"/>
              <a:t> </a:t>
            </a:r>
            <a:r>
              <a:rPr lang="en-GB" sz="2600" dirty="0" err="1"/>
              <a:t>planovima</a:t>
            </a:r>
            <a:endParaRPr lang="en-GB" sz="2600" dirty="0"/>
          </a:p>
          <a:p>
            <a:r>
              <a:rPr lang="hr-HR" sz="2600" dirty="0"/>
              <a:t>O</a:t>
            </a:r>
            <a:r>
              <a:rPr lang="en-GB" sz="2600" dirty="0" err="1"/>
              <a:t>lakšavaju</a:t>
            </a:r>
            <a:r>
              <a:rPr lang="en-GB" sz="2600" dirty="0"/>
              <a:t> </a:t>
            </a:r>
            <a:r>
              <a:rPr lang="en-GB" sz="2600" dirty="0" err="1"/>
              <a:t>komunikaciju</a:t>
            </a:r>
            <a:r>
              <a:rPr lang="en-GB" sz="2600" dirty="0"/>
              <a:t> s </a:t>
            </a:r>
            <a:r>
              <a:rPr lang="en-GB" sz="2600" dirty="0" err="1"/>
              <a:t>obitelji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prijateljima</a:t>
            </a:r>
            <a:r>
              <a:rPr lang="en-GB" sz="2600" dirty="0"/>
              <a:t> </a:t>
            </a:r>
            <a:r>
              <a:rPr lang="en-GB" sz="2600" dirty="0" err="1"/>
              <a:t>kao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stvaranje</a:t>
            </a:r>
            <a:r>
              <a:rPr lang="en-GB" sz="2600" dirty="0"/>
              <a:t> </a:t>
            </a:r>
            <a:r>
              <a:rPr lang="en-GB" sz="2600" dirty="0" err="1"/>
              <a:t>novih</a:t>
            </a:r>
            <a:r>
              <a:rPr lang="en-GB" sz="2600" dirty="0"/>
              <a:t> </a:t>
            </a:r>
            <a:r>
              <a:rPr lang="en-GB" sz="2600" dirty="0" err="1"/>
              <a:t>internetskih</a:t>
            </a:r>
            <a:r>
              <a:rPr lang="en-GB" sz="2600" dirty="0"/>
              <a:t> </a:t>
            </a:r>
            <a:r>
              <a:rPr lang="en-GB" sz="2600" dirty="0" err="1"/>
              <a:t>zajednica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grupa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društvenim</a:t>
            </a:r>
            <a:r>
              <a:rPr lang="en-GB" sz="2600" dirty="0"/>
              <a:t> </a:t>
            </a:r>
            <a:r>
              <a:rPr lang="en-GB" sz="2600" dirty="0" err="1"/>
              <a:t>mrežama</a:t>
            </a:r>
            <a:r>
              <a:rPr lang="en-GB" sz="2600" dirty="0"/>
              <a:t> </a:t>
            </a:r>
          </a:p>
          <a:p>
            <a:r>
              <a:rPr lang="hr-HR" sz="2600" dirty="0"/>
              <a:t>U</a:t>
            </a:r>
            <a:r>
              <a:rPr lang="en-GB" sz="2600" dirty="0" err="1"/>
              <a:t>tječe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dinamiku</a:t>
            </a:r>
            <a:r>
              <a:rPr lang="en-GB" sz="2600" dirty="0"/>
              <a:t> </a:t>
            </a:r>
            <a:r>
              <a:rPr lang="en-GB" sz="2600" dirty="0" err="1"/>
              <a:t>migracija</a:t>
            </a:r>
            <a:r>
              <a:rPr lang="en-GB" sz="2600" dirty="0"/>
              <a:t> </a:t>
            </a:r>
            <a:r>
              <a:rPr lang="en-GB" sz="2600" dirty="0" err="1"/>
              <a:t>i</a:t>
            </a:r>
            <a:r>
              <a:rPr lang="en-GB" sz="2600" dirty="0"/>
              <a:t> </a:t>
            </a:r>
            <a:r>
              <a:rPr lang="en-GB" sz="2600" dirty="0" err="1"/>
              <a:t>iskustva</a:t>
            </a:r>
            <a:r>
              <a:rPr lang="en-GB" sz="2600" dirty="0"/>
              <a:t> </a:t>
            </a:r>
            <a:r>
              <a:rPr lang="en-GB" sz="2600" dirty="0" err="1"/>
              <a:t>samih</a:t>
            </a:r>
            <a:r>
              <a:rPr lang="en-GB" sz="2600" dirty="0"/>
              <a:t> </a:t>
            </a:r>
            <a:r>
              <a:rPr lang="en-GB" sz="2600" dirty="0" err="1"/>
              <a:t>migranata</a:t>
            </a:r>
            <a:endParaRPr lang="hr-HR" sz="2600" dirty="0"/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Facebook je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najpozitivnije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ocijenjena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platforma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za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traženje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poslova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dok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žene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ocjenjuju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sve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društvene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medijske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platforme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pozitivnije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nego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muškarci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(Minor, 2019)</a:t>
            </a:r>
            <a:endParaRPr lang="hr-HR" sz="26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84270-E38E-32ED-7D32-DA491B0403C5}"/>
              </a:ext>
            </a:extLst>
          </p:cNvPr>
          <p:cNvSpPr txBox="1"/>
          <p:nvPr/>
        </p:nvSpPr>
        <p:spPr>
          <a:xfrm>
            <a:off x="974335" y="4845164"/>
            <a:ext cx="10243329" cy="1272242"/>
          </a:xfrm>
          <a:prstGeom prst="roundRect">
            <a:avLst>
              <a:gd name="adj" fmla="val 24917"/>
            </a:avLst>
          </a:prstGeom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hr-HR" sz="2400" b="1" dirty="0"/>
              <a:t>CILJ PROJEKTA</a:t>
            </a:r>
          </a:p>
          <a:p>
            <a:pPr lvl="1" algn="ctr"/>
            <a:r>
              <a:rPr lang="en-GB" i="1" dirty="0" err="1"/>
              <a:t>pridonijeti</a:t>
            </a:r>
            <a:r>
              <a:rPr lang="en-GB" i="1" dirty="0"/>
              <a:t> </a:t>
            </a:r>
            <a:r>
              <a:rPr lang="en-GB" i="1" dirty="0" err="1"/>
              <a:t>boljem</a:t>
            </a:r>
            <a:r>
              <a:rPr lang="en-GB" i="1" dirty="0"/>
              <a:t> </a:t>
            </a:r>
            <a:r>
              <a:rPr lang="en-GB" i="1" dirty="0" err="1"/>
              <a:t>razumijevanja</a:t>
            </a:r>
            <a:r>
              <a:rPr lang="en-GB" i="1" dirty="0"/>
              <a:t> </a:t>
            </a:r>
            <a:r>
              <a:rPr lang="en-GB" i="1" dirty="0" err="1"/>
              <a:t>dinamike</a:t>
            </a:r>
            <a:r>
              <a:rPr lang="en-GB" i="1" dirty="0"/>
              <a:t> </a:t>
            </a:r>
            <a:r>
              <a:rPr lang="en-GB" i="1" dirty="0" err="1"/>
              <a:t>migracija</a:t>
            </a:r>
            <a:r>
              <a:rPr lang="en-GB" i="1" dirty="0"/>
              <a:t>, </a:t>
            </a:r>
            <a:r>
              <a:rPr lang="en-GB" i="1" dirty="0" err="1"/>
              <a:t>procesa</a:t>
            </a:r>
            <a:r>
              <a:rPr lang="en-GB" i="1" dirty="0"/>
              <a:t> </a:t>
            </a:r>
            <a:r>
              <a:rPr lang="en-GB" i="1" dirty="0" err="1"/>
              <a:t>donošenja</a:t>
            </a:r>
            <a:r>
              <a:rPr lang="en-GB" i="1" dirty="0"/>
              <a:t> </a:t>
            </a:r>
            <a:r>
              <a:rPr lang="en-GB" i="1" dirty="0" err="1"/>
              <a:t>odluka</a:t>
            </a:r>
            <a:r>
              <a:rPr lang="en-GB" i="1" dirty="0"/>
              <a:t> </a:t>
            </a:r>
            <a:r>
              <a:rPr lang="en-GB" i="1" dirty="0" err="1"/>
              <a:t>migranata</a:t>
            </a:r>
            <a:r>
              <a:rPr lang="en-GB" i="1" dirty="0"/>
              <a:t>, </a:t>
            </a:r>
            <a:endParaRPr lang="hr-HR" i="1" dirty="0"/>
          </a:p>
          <a:p>
            <a:pPr lvl="1"/>
            <a:r>
              <a:rPr lang="en-GB" i="1" dirty="0" err="1"/>
              <a:t>migracijskih</a:t>
            </a:r>
            <a:r>
              <a:rPr lang="en-GB" i="1" dirty="0"/>
              <a:t> </a:t>
            </a:r>
            <a:r>
              <a:rPr lang="en-GB" i="1" dirty="0" err="1"/>
              <a:t>obrazaca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ishoda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utjecaja</a:t>
            </a:r>
            <a:r>
              <a:rPr lang="en-GB" i="1" dirty="0"/>
              <a:t> </a:t>
            </a:r>
            <a:r>
              <a:rPr lang="en-GB" i="1" dirty="0" err="1"/>
              <a:t>informacijskih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komunikacijskih</a:t>
            </a:r>
            <a:r>
              <a:rPr lang="en-GB" i="1" dirty="0"/>
              <a:t> </a:t>
            </a:r>
            <a:r>
              <a:rPr lang="en-GB" i="1" dirty="0" err="1"/>
              <a:t>tehnologija</a:t>
            </a:r>
            <a:r>
              <a:rPr lang="en-GB" i="1" dirty="0"/>
              <a:t> </a:t>
            </a:r>
            <a:r>
              <a:rPr lang="en-GB" i="1" dirty="0" err="1"/>
              <a:t>na</a:t>
            </a:r>
            <a:r>
              <a:rPr lang="en-GB" i="1" dirty="0"/>
              <a:t> </a:t>
            </a:r>
            <a:r>
              <a:rPr lang="en-GB" i="1" dirty="0" err="1"/>
              <a:t>migracije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25622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081A-E62A-2C40-5D7E-86739383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Migracije</a:t>
            </a:r>
            <a:r>
              <a:rPr lang="en-GB" dirty="0"/>
              <a:t> u 2023. </a:t>
            </a:r>
            <a:r>
              <a:rPr lang="en-GB" dirty="0" err="1"/>
              <a:t>godini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BA239-CAED-668D-6E0E-C0CB5D076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707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Prema </a:t>
            </a:r>
            <a:r>
              <a:rPr lang="en-GB" dirty="0" err="1"/>
              <a:t>podacima</a:t>
            </a:r>
            <a:r>
              <a:rPr lang="en-GB" dirty="0"/>
              <a:t> </a:t>
            </a:r>
            <a:r>
              <a:rPr lang="en-GB" dirty="0" err="1"/>
              <a:t>Državnog</a:t>
            </a:r>
            <a:r>
              <a:rPr lang="en-GB" dirty="0"/>
              <a:t> </a:t>
            </a:r>
            <a:r>
              <a:rPr lang="en-GB" dirty="0" err="1"/>
              <a:t>zavoda</a:t>
            </a:r>
            <a:r>
              <a:rPr lang="en-GB" dirty="0"/>
              <a:t> za </a:t>
            </a:r>
            <a:r>
              <a:rPr lang="en-GB" dirty="0" err="1"/>
              <a:t>statistiku</a:t>
            </a:r>
            <a:r>
              <a:rPr lang="hr-HR" dirty="0"/>
              <a:t> u</a:t>
            </a:r>
            <a:r>
              <a:rPr lang="en-GB" dirty="0"/>
              <a:t> 2023. 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iz Hrvatske u inozemstvo je odselilo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39 218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osoba</a:t>
            </a: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1F9BA92-36BF-67B0-65BA-924AD7940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638574"/>
              </p:ext>
            </p:extLst>
          </p:nvPr>
        </p:nvGraphicFramePr>
        <p:xfrm>
          <a:off x="-550114" y="2813818"/>
          <a:ext cx="6646114" cy="379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0BA82E-B76F-D09B-647E-ED54A81BF7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200904"/>
              </p:ext>
            </p:extLst>
          </p:nvPr>
        </p:nvGraphicFramePr>
        <p:xfrm>
          <a:off x="5397909" y="2962593"/>
          <a:ext cx="6445291" cy="364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06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C0BE1-EC30-B055-C5B2-4B220201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Prema </a:t>
            </a:r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dobi</a:t>
            </a:r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spolu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246D32-AAE6-15B5-2F18-5DE4F79830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62579"/>
              </p:ext>
            </p:extLst>
          </p:nvPr>
        </p:nvGraphicFramePr>
        <p:xfrm>
          <a:off x="838200" y="1845426"/>
          <a:ext cx="10512547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58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35F42-B9CC-7E0A-F016-8F94149A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Žene</a:t>
            </a:r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prema</a:t>
            </a:r>
            <a:r>
              <a:rPr lang="en-GB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dobi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51505CF-E646-D2FE-71BD-D8E67D3AB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618900"/>
              </p:ext>
            </p:extLst>
          </p:nvPr>
        </p:nvGraphicFramePr>
        <p:xfrm>
          <a:off x="838200" y="1845426"/>
          <a:ext cx="10512547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7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B90E-C610-59FE-1A6D-EFD7C79A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Istraživanje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7464A-5600-4F7A-8BFB-0C881334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63529" cy="4351338"/>
          </a:xfrm>
        </p:spPr>
        <p:txBody>
          <a:bodyPr/>
          <a:lstStyle/>
          <a:p>
            <a:r>
              <a:rPr lang="hr-HR" dirty="0"/>
              <a:t>Društvena mreža Facebook</a:t>
            </a:r>
          </a:p>
          <a:p>
            <a:r>
              <a:rPr lang="hr-HR" dirty="0"/>
              <a:t>Privatne grupe:</a:t>
            </a:r>
          </a:p>
          <a:p>
            <a:pPr lvl="1"/>
            <a:r>
              <a:rPr lang="hr-HR" dirty="0"/>
              <a:t>Žene u Dublinu</a:t>
            </a:r>
          </a:p>
          <a:p>
            <a:pPr lvl="1"/>
            <a:r>
              <a:rPr lang="hr-HR" dirty="0"/>
              <a:t>Klinci u Irskoj</a:t>
            </a:r>
          </a:p>
          <a:p>
            <a:pPr lvl="1"/>
            <a:r>
              <a:rPr lang="hr-HR" dirty="0"/>
              <a:t>Žene u Italiji</a:t>
            </a:r>
          </a:p>
          <a:p>
            <a:pPr lvl="1"/>
            <a:r>
              <a:rPr lang="hr-HR" dirty="0"/>
              <a:t>Žene u Belgiji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FC2C04-B548-446C-7356-274FF262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1057363"/>
            <a:ext cx="7754579" cy="472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6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A934-F990-7441-67BF-2C16026E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>
                <a:solidFill>
                  <a:srgbClr val="000000"/>
                </a:solidFill>
                <a:effectLst/>
                <a:latin typeface="WordVisi_MSFontService"/>
              </a:rPr>
              <a:t>K</a:t>
            </a:r>
            <a:r>
              <a:rPr lang="hr-HR" b="0" i="0">
                <a:solidFill>
                  <a:srgbClr val="000000"/>
                </a:solidFill>
                <a:effectLst/>
                <a:latin typeface="WordVisi_MSFontService"/>
              </a:rPr>
              <a:t>omunikacijski obra</a:t>
            </a:r>
            <a:r>
              <a:rPr lang="en-GB" b="0" i="0">
                <a:solidFill>
                  <a:srgbClr val="000000"/>
                </a:solidFill>
                <a:effectLst/>
                <a:latin typeface="WordVisi_MSFontService"/>
              </a:rPr>
              <a:t>sci</a:t>
            </a:r>
            <a:r>
              <a:rPr lang="hr-HR" b="0" i="0">
                <a:solidFill>
                  <a:srgbClr val="000000"/>
                </a:solidFill>
                <a:effectLst/>
                <a:latin typeface="WordVisi_MSFontService"/>
              </a:rPr>
              <a:t> i tem</a:t>
            </a:r>
            <a:r>
              <a:rPr lang="en-GB" b="0" i="0">
                <a:solidFill>
                  <a:srgbClr val="000000"/>
                </a:solidFill>
                <a:effectLst/>
                <a:latin typeface="WordVisi_MSFontService"/>
              </a:rPr>
              <a:t>e</a:t>
            </a:r>
            <a:endParaRPr lang="en-US" dirty="0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E4D7796-A570-5AFA-CE1D-0A622DFAC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5" y="1828800"/>
            <a:ext cx="8740878" cy="428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1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296A-8A2C-30AC-CB6A-67F498A2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" y="570271"/>
            <a:ext cx="3320845" cy="1325563"/>
          </a:xfrm>
        </p:spPr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K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omunikacijski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obra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sci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i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tem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e</a:t>
            </a:r>
            <a:endParaRPr lang="en-US" dirty="0"/>
          </a:p>
        </p:txBody>
      </p:sp>
      <p:pic>
        <p:nvPicPr>
          <p:cNvPr id="9" name="Picture 8" descr="A word cloud of a helmet&#10;&#10;Description automatically generated with medium confidence">
            <a:extLst>
              <a:ext uri="{FF2B5EF4-FFF2-40B4-BE49-F238E27FC236}">
                <a16:creationId xmlns:a16="http://schemas.microsoft.com/office/drawing/2014/main" id="{EDBD9113-7D76-925C-1333-FAA66BF3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6742"/>
          <a:stretch/>
        </p:blipFill>
        <p:spPr>
          <a:xfrm>
            <a:off x="3837038" y="1"/>
            <a:ext cx="8354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AB5B-5C4C-C308-7F30-4C4C1034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8" y="551937"/>
            <a:ext cx="3381067" cy="1325563"/>
          </a:xfrm>
        </p:spPr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K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omunikacijski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obra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sci</a:t>
            </a:r>
            <a:r>
              <a:rPr lang="hr-HR" b="0" i="0" dirty="0">
                <a:solidFill>
                  <a:srgbClr val="000000"/>
                </a:solidFill>
                <a:effectLst/>
                <a:latin typeface="WordVisi_MSFontService"/>
              </a:rPr>
              <a:t> i </a:t>
            </a:r>
            <a:r>
              <a:rPr lang="hr-HR" b="0" i="0" dirty="0" err="1">
                <a:solidFill>
                  <a:srgbClr val="000000"/>
                </a:solidFill>
                <a:effectLst/>
                <a:latin typeface="WordVisi_MSFontService"/>
              </a:rPr>
              <a:t>tem</a:t>
            </a:r>
            <a:r>
              <a:rPr lang="en-GB" b="0" i="0" dirty="0">
                <a:solidFill>
                  <a:srgbClr val="000000"/>
                </a:solidFill>
                <a:effectLst/>
                <a:latin typeface="WordVisi_MSFontService"/>
              </a:rPr>
              <a:t>e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93F273-044F-F897-E351-A7F501934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879605"/>
              </p:ext>
            </p:extLst>
          </p:nvPr>
        </p:nvGraphicFramePr>
        <p:xfrm>
          <a:off x="3217606" y="0"/>
          <a:ext cx="8648700" cy="6671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972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341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Open Sans</vt:lpstr>
      <vt:lpstr>WordVisi_MSFontService</vt:lpstr>
      <vt:lpstr>Tema sustava Office</vt:lpstr>
      <vt:lpstr>Rodna perspektiva u online komunikaciji: Analiza diskursa u Facebook grupama žena u inozemstvu </vt:lpstr>
      <vt:lpstr>Nova hrvatska dijaspora (NOHE)</vt:lpstr>
      <vt:lpstr>Migracije u 2023. godini</vt:lpstr>
      <vt:lpstr>Prema dobi i spolu</vt:lpstr>
      <vt:lpstr>Žene prema dobi</vt:lpstr>
      <vt:lpstr>Istraživanje</vt:lpstr>
      <vt:lpstr>Komunikacijski obrasci i teme</vt:lpstr>
      <vt:lpstr>Komunikacijski obrasci i teme</vt:lpstr>
      <vt:lpstr>Komunikacijski obrasci i teme</vt:lpstr>
      <vt:lpstr>Komunikacijski obrasci i teme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Posavec</dc:creator>
  <cp:lastModifiedBy>tina pee</cp:lastModifiedBy>
  <cp:revision>30</cp:revision>
  <dcterms:created xsi:type="dcterms:W3CDTF">2024-10-22T08:14:16Z</dcterms:created>
  <dcterms:modified xsi:type="dcterms:W3CDTF">2024-11-10T11:40:01Z</dcterms:modified>
</cp:coreProperties>
</file>